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9"/>
  </p:notesMasterIdLst>
  <p:sldIdLst>
    <p:sldId id="256" r:id="rId2"/>
    <p:sldId id="257" r:id="rId3"/>
    <p:sldId id="258" r:id="rId4"/>
    <p:sldId id="259" r:id="rId5"/>
    <p:sldId id="260" r:id="rId6"/>
    <p:sldId id="267" r:id="rId7"/>
    <p:sldId id="265" r:id="rId8"/>
    <p:sldId id="261" r:id="rId9"/>
    <p:sldId id="262" r:id="rId10"/>
    <p:sldId id="263" r:id="rId11"/>
    <p:sldId id="264" r:id="rId12"/>
    <p:sldId id="266" r:id="rId13"/>
    <p:sldId id="268" r:id="rId14"/>
    <p:sldId id="269" r:id="rId15"/>
    <p:sldId id="270" r:id="rId16"/>
    <p:sldId id="271" r:id="rId17"/>
    <p:sldId id="314" r:id="rId18"/>
    <p:sldId id="315" r:id="rId19"/>
    <p:sldId id="299" r:id="rId20"/>
    <p:sldId id="300" r:id="rId21"/>
    <p:sldId id="301" r:id="rId22"/>
    <p:sldId id="275" r:id="rId23"/>
    <p:sldId id="297" r:id="rId24"/>
    <p:sldId id="272" r:id="rId25"/>
    <p:sldId id="303" r:id="rId26"/>
    <p:sldId id="298" r:id="rId27"/>
    <p:sldId id="295" r:id="rId28"/>
    <p:sldId id="293" r:id="rId29"/>
    <p:sldId id="294" r:id="rId30"/>
    <p:sldId id="296" r:id="rId31"/>
    <p:sldId id="290" r:id="rId32"/>
    <p:sldId id="273" r:id="rId33"/>
    <p:sldId id="274" r:id="rId34"/>
    <p:sldId id="276" r:id="rId35"/>
    <p:sldId id="288" r:id="rId36"/>
    <p:sldId id="277" r:id="rId37"/>
    <p:sldId id="278" r:id="rId38"/>
    <p:sldId id="280" r:id="rId39"/>
    <p:sldId id="281" r:id="rId40"/>
    <p:sldId id="282" r:id="rId41"/>
    <p:sldId id="283" r:id="rId42"/>
    <p:sldId id="284" r:id="rId43"/>
    <p:sldId id="285" r:id="rId44"/>
    <p:sldId id="286" r:id="rId45"/>
    <p:sldId id="287" r:id="rId46"/>
    <p:sldId id="279" r:id="rId47"/>
    <p:sldId id="292" r:id="rId48"/>
    <p:sldId id="304" r:id="rId49"/>
    <p:sldId id="291" r:id="rId50"/>
    <p:sldId id="305" r:id="rId51"/>
    <p:sldId id="306" r:id="rId52"/>
    <p:sldId id="308" r:id="rId53"/>
    <p:sldId id="309" r:id="rId54"/>
    <p:sldId id="310" r:id="rId55"/>
    <p:sldId id="311" r:id="rId56"/>
    <p:sldId id="312" r:id="rId57"/>
    <p:sldId id="313" r:id="rId5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31F33-5D21-40B9-812F-584C8AE6B6CB}" type="datetimeFigureOut">
              <a:rPr lang="pl-PL" smtClean="0"/>
              <a:t>30.03.2022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B0691-F3E0-4667-90B5-D22F5D4B705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8412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3B0691-F3E0-4667-90B5-D22F5D4B7059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4994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687C2-81B8-4903-B94B-E576DE1541C2}" type="datetime1">
              <a:rPr lang="pl-PL" smtClean="0"/>
              <a:t>30.03.2022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570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AD6B3-4283-428D-9137-32F9A5A94183}" type="datetime1">
              <a:rPr lang="pl-PL" smtClean="0"/>
              <a:t>30.03.2022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442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9569-2018-436F-A5AB-22F1A2307C8D}" type="datetime1">
              <a:rPr lang="pl-PL" smtClean="0"/>
              <a:t>30.03.2022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701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90F66-A943-4074-8F84-0F10F5687E89}" type="datetime1">
              <a:rPr lang="pl-PL" smtClean="0"/>
              <a:t>30.03.2022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3503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0CD3B-342C-496E-AF74-F33CADA6243A}" type="datetime1">
              <a:rPr lang="pl-PL" smtClean="0"/>
              <a:t>30.03.2022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5620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072F-68E8-464D-8A29-B2A409E365ED}" type="datetime1">
              <a:rPr lang="pl-PL" smtClean="0"/>
              <a:t>30.03.2022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819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3A4A-C67D-4933-AB99-6A17397B77E1}" type="datetime1">
              <a:rPr lang="pl-PL" smtClean="0"/>
              <a:t>30.03.2022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0054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00085-D255-41C9-9A71-EE0E466D43D4}" type="datetime1">
              <a:rPr lang="pl-PL" smtClean="0"/>
              <a:t>30.03.2022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1815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EB2E-092A-419A-A56B-0D46BED29A1D}" type="datetime1">
              <a:rPr lang="pl-PL" smtClean="0"/>
              <a:t>30.03.2022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655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3BD3-1209-4AD1-86E1-52FCC25AE312}" type="datetime1">
              <a:rPr lang="pl-PL" smtClean="0"/>
              <a:t>30.03.2022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773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AE79C-6400-40D1-8ED5-82DBCE5BB298}" type="datetime1">
              <a:rPr lang="pl-PL" smtClean="0"/>
              <a:t>30.03.2022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565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9D3F0-D284-4870-8BAC-E4BD543DDEB8}" type="datetime1">
              <a:rPr lang="pl-PL" smtClean="0"/>
              <a:t>30.03.2022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39DEE-D341-45B1-9B8E-91EF7B4C15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404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2420888"/>
            <a:ext cx="7772400" cy="1470025"/>
          </a:xfrm>
        </p:spPr>
        <p:txBody>
          <a:bodyPr/>
          <a:lstStyle/>
          <a:p>
            <a:r>
              <a:rPr lang="pl-PL" dirty="0" smtClean="0"/>
              <a:t>Zaawansowana analiza instrumentów dłużnych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Andrzej Sopoćko</a:t>
            </a:r>
            <a:endParaRPr lang="pl-P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620688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9871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prstClr val="black"/>
                </a:solidFill>
              </a:rPr>
              <a:t>Poziomy ryzyka Fitch </a:t>
            </a:r>
            <a:r>
              <a:rPr lang="pl-PL" dirty="0" smtClean="0">
                <a:solidFill>
                  <a:prstClr val="black"/>
                </a:solidFill>
              </a:rPr>
              <a:t>Rating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ea typeface="Calibri"/>
                <a:cs typeface="Times New Roman"/>
              </a:rPr>
              <a:t>BB(</a:t>
            </a:r>
            <a:r>
              <a:rPr lang="pl-PL" b="1" dirty="0" err="1" smtClean="0">
                <a:ea typeface="Calibri"/>
                <a:cs typeface="Times New Roman"/>
              </a:rPr>
              <a:t>pol</a:t>
            </a:r>
            <a:r>
              <a:rPr lang="pl-PL" b="1" dirty="0" smtClean="0">
                <a:ea typeface="Calibri"/>
                <a:cs typeface="Times New Roman"/>
              </a:rPr>
              <a:t>) </a:t>
            </a:r>
            <a:r>
              <a:rPr lang="pl-PL" dirty="0" smtClean="0">
                <a:ea typeface="Calibri"/>
                <a:cs typeface="Times New Roman"/>
              </a:rPr>
              <a:t>wyższe ryzyko w porównaniu ze wszystkimi innymi emitentami i emisjami występującymi w Polsce.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b="1" dirty="0" smtClean="0">
                <a:ea typeface="Calibri"/>
                <a:cs typeface="Times New Roman"/>
              </a:rPr>
              <a:t>B(</a:t>
            </a:r>
            <a:r>
              <a:rPr lang="pl-PL" b="1" dirty="0" err="1" smtClean="0">
                <a:ea typeface="Calibri"/>
                <a:cs typeface="Times New Roman"/>
              </a:rPr>
              <a:t>pol</a:t>
            </a:r>
            <a:r>
              <a:rPr lang="pl-PL" b="1" dirty="0">
                <a:ea typeface="Calibri"/>
                <a:cs typeface="Times New Roman"/>
              </a:rPr>
              <a:t>)</a:t>
            </a:r>
            <a:r>
              <a:rPr lang="pl-PL" dirty="0">
                <a:ea typeface="Calibri"/>
                <a:cs typeface="Times New Roman"/>
              </a:rPr>
              <a:t> znacznie podwyższone ryzyko w stosunku do innych  emisjami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b="1" dirty="0">
                <a:ea typeface="Calibri"/>
                <a:cs typeface="Times New Roman"/>
              </a:rPr>
              <a:t>CCC(</a:t>
            </a:r>
            <a:r>
              <a:rPr lang="pl-PL" b="1" dirty="0" err="1">
                <a:ea typeface="Calibri"/>
                <a:cs typeface="Times New Roman"/>
              </a:rPr>
              <a:t>pol</a:t>
            </a:r>
            <a:r>
              <a:rPr lang="pl-PL" b="1" dirty="0">
                <a:ea typeface="Calibri"/>
                <a:cs typeface="Times New Roman"/>
              </a:rPr>
              <a:t>),</a:t>
            </a:r>
            <a:r>
              <a:rPr lang="pl-PL" dirty="0">
                <a:ea typeface="Calibri"/>
                <a:cs typeface="Times New Roman"/>
              </a:rPr>
              <a:t> że ryzyko niewypłacalności jest bardzo realne. </a:t>
            </a:r>
            <a:r>
              <a:rPr lang="pl-PL" dirty="0" smtClean="0">
                <a:ea typeface="Calibri"/>
                <a:cs typeface="Times New Roman"/>
              </a:rPr>
              <a:t>Zdolności </a:t>
            </a:r>
            <a:r>
              <a:rPr lang="pl-PL" dirty="0">
                <a:ea typeface="Calibri"/>
                <a:cs typeface="Times New Roman"/>
              </a:rPr>
              <a:t>do obsługi zobowiązań </a:t>
            </a:r>
            <a:r>
              <a:rPr lang="pl-PL" dirty="0" smtClean="0">
                <a:ea typeface="Calibri"/>
                <a:cs typeface="Times New Roman"/>
              </a:rPr>
              <a:t>możliwa tylko </a:t>
            </a:r>
            <a:r>
              <a:rPr lang="pl-PL" dirty="0">
                <a:ea typeface="Calibri"/>
                <a:cs typeface="Times New Roman"/>
              </a:rPr>
              <a:t>i wyłącznie </a:t>
            </a:r>
            <a:r>
              <a:rPr lang="pl-PL" dirty="0" smtClean="0">
                <a:ea typeface="Calibri"/>
                <a:cs typeface="Times New Roman"/>
              </a:rPr>
              <a:t>przy </a:t>
            </a:r>
            <a:r>
              <a:rPr lang="pl-PL" dirty="0">
                <a:ea typeface="Calibri"/>
                <a:cs typeface="Times New Roman"/>
              </a:rPr>
              <a:t>utrzymania się korzystnych warunków </a:t>
            </a:r>
            <a:r>
              <a:rPr lang="pl-PL" dirty="0" smtClean="0">
                <a:ea typeface="Calibri"/>
                <a:cs typeface="Times New Roman"/>
              </a:rPr>
              <a:t>biznesowych. </a:t>
            </a:r>
            <a:endParaRPr lang="pl-PL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b="1" dirty="0">
                <a:ea typeface="Calibri"/>
                <a:cs typeface="Times New Roman"/>
              </a:rPr>
              <a:t>CC(</a:t>
            </a:r>
            <a:r>
              <a:rPr lang="pl-PL" b="1" dirty="0" err="1">
                <a:ea typeface="Calibri"/>
                <a:cs typeface="Times New Roman"/>
              </a:rPr>
              <a:t>pol</a:t>
            </a:r>
            <a:r>
              <a:rPr lang="pl-PL" b="1" dirty="0">
                <a:ea typeface="Calibri"/>
                <a:cs typeface="Times New Roman"/>
              </a:rPr>
              <a:t>), </a:t>
            </a:r>
            <a:r>
              <a:rPr lang="pl-PL" dirty="0">
                <a:ea typeface="Calibri"/>
                <a:cs typeface="Times New Roman"/>
              </a:rPr>
              <a:t>niewypłacalność </a:t>
            </a:r>
            <a:r>
              <a:rPr lang="pl-PL" dirty="0" smtClean="0">
                <a:ea typeface="Calibri"/>
                <a:cs typeface="Times New Roman"/>
              </a:rPr>
              <a:t>jest prawdopodobna w znacznym stopniu. </a:t>
            </a:r>
            <a:endParaRPr lang="pl-PL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b="1" dirty="0">
                <a:ea typeface="Calibri"/>
                <a:cs typeface="Times New Roman"/>
              </a:rPr>
              <a:t>D(</a:t>
            </a:r>
            <a:r>
              <a:rPr lang="pl-PL" b="1" dirty="0" err="1">
                <a:ea typeface="Calibri"/>
                <a:cs typeface="Times New Roman"/>
              </a:rPr>
              <a:t>pol</a:t>
            </a:r>
            <a:r>
              <a:rPr lang="pl-PL" b="1" dirty="0">
                <a:ea typeface="Calibri"/>
                <a:cs typeface="Times New Roman"/>
              </a:rPr>
              <a:t>) </a:t>
            </a:r>
            <a:r>
              <a:rPr lang="pl-PL" dirty="0" smtClean="0">
                <a:ea typeface="Calibri"/>
                <a:cs typeface="Times New Roman"/>
              </a:rPr>
              <a:t>zobowiązania </a:t>
            </a:r>
            <a:r>
              <a:rPr lang="pl-PL" dirty="0">
                <a:ea typeface="Calibri"/>
                <a:cs typeface="Times New Roman"/>
              </a:rPr>
              <a:t>finansowym, które są aktualnie niewypłacalne lub w zwłoce.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8237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Obligacja. Wyznaczniki serii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Obligacje i bony emituje się w seriach. Papiery w serii są jednakowe</a:t>
            </a:r>
          </a:p>
          <a:p>
            <a:r>
              <a:rPr lang="pl-PL" dirty="0" smtClean="0"/>
              <a:t>W odróżnieniu od serii akcji, w zasadzie  każda seria różni się od pozostałych (np. zapadalnością)</a:t>
            </a:r>
          </a:p>
          <a:p>
            <a:r>
              <a:rPr lang="pl-PL" dirty="0" smtClean="0"/>
              <a:t>Każda seria akcji musi mieć określone przynajmniej: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- zapadalność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- kupon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- emitenta (ważne dla określenia ryzyka kredytowego)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- ew. inne, dodatkowe cechy (np. zamienność, losowane premie, gwarancje)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6460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Zapadalność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Zapadalność podawana jest w latach</a:t>
            </a:r>
          </a:p>
          <a:p>
            <a:r>
              <a:rPr lang="pl-PL" dirty="0" smtClean="0"/>
              <a:t>Standardowe zapadalności to 2, 5, 10, 20 i 30 lat</a:t>
            </a:r>
          </a:p>
          <a:p>
            <a:r>
              <a:rPr lang="pl-PL" dirty="0" smtClean="0"/>
              <a:t>Szczególnym przypadkiem są papiery o nieoznaczonej zapadalności (</a:t>
            </a:r>
            <a:r>
              <a:rPr lang="pl-PL" i="1" dirty="0" err="1" smtClean="0"/>
              <a:t>perpetual</a:t>
            </a:r>
            <a:r>
              <a:rPr lang="pl-PL" i="1" dirty="0" smtClean="0"/>
              <a:t> </a:t>
            </a:r>
            <a:r>
              <a:rPr lang="pl-PL" i="1" dirty="0" err="1" smtClean="0"/>
              <a:t>bonds</a:t>
            </a:r>
            <a:r>
              <a:rPr lang="pl-PL" i="1" dirty="0" smtClean="0"/>
              <a:t>, </a:t>
            </a:r>
            <a:r>
              <a:rPr lang="pl-PL" i="1" dirty="0" err="1" smtClean="0"/>
              <a:t>consoles</a:t>
            </a:r>
            <a:r>
              <a:rPr lang="pl-PL" dirty="0" smtClean="0"/>
              <a:t>)</a:t>
            </a:r>
          </a:p>
          <a:p>
            <a:r>
              <a:rPr lang="pl-PL" dirty="0" smtClean="0"/>
              <a:t>Zapadniecie papieru dłużnego oznacza konieczność rozliczenia.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4283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Kupon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Obligacje, szczególnie o dłuższej zapadalności, maja tzw. kupon (inaczej  odsetki) ,liczony od wartości nominalnej</a:t>
            </a:r>
          </a:p>
          <a:p>
            <a:r>
              <a:rPr lang="pl-PL" dirty="0" smtClean="0"/>
              <a:t>Istnieją też obligacje </a:t>
            </a:r>
            <a:r>
              <a:rPr lang="pl-PL" dirty="0" err="1" smtClean="0"/>
              <a:t>bezkuponowe</a:t>
            </a:r>
            <a:r>
              <a:rPr lang="pl-PL" dirty="0" smtClean="0"/>
              <a:t>, sprzedawane z dyskontem (poniżej ceny nominalnej). Przeważnie dotyczy to papierów dłużnych do 2 lat. Bony są z reguły </a:t>
            </a:r>
            <a:r>
              <a:rPr lang="pl-PL" dirty="0" err="1" smtClean="0"/>
              <a:t>bezkuponowe</a:t>
            </a:r>
            <a:endParaRPr lang="pl-PL" dirty="0" smtClean="0"/>
          </a:p>
          <a:p>
            <a:r>
              <a:rPr lang="pl-PL" dirty="0" smtClean="0"/>
              <a:t>Kupony są: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- stałe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- indeksowane (WIBOR-em. LIBOR-em, inflacją)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2346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Główni emitenci papierów dłużnych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Skarb Państwa – największy emitent </a:t>
            </a:r>
          </a:p>
          <a:p>
            <a:r>
              <a:rPr lang="pl-PL" dirty="0" smtClean="0"/>
              <a:t>Instytucje samorządowe – do kilku procent wartości obligacji na rynku</a:t>
            </a:r>
          </a:p>
          <a:p>
            <a:r>
              <a:rPr lang="pl-PL" dirty="0" smtClean="0"/>
              <a:t>Spółka komercyjne – bardzo niewielki udział w rynku ze względu na ryzyko kredytowe</a:t>
            </a:r>
          </a:p>
          <a:p>
            <a:r>
              <a:rPr lang="pl-PL" dirty="0" smtClean="0"/>
              <a:t>Banki,  przede wszystkim banki hipoteczne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4531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Obligacje hipoteczne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Emitowane są przez banki pod zastaw hipoteczny</a:t>
            </a:r>
          </a:p>
          <a:p>
            <a:r>
              <a:rPr lang="pl-PL" dirty="0" smtClean="0"/>
              <a:t>Zastawy pobierane są od kredytobiorców</a:t>
            </a:r>
          </a:p>
          <a:p>
            <a:r>
              <a:rPr lang="pl-PL" dirty="0" smtClean="0"/>
              <a:t>Kredyt nie może przekroczyć 80% wartości hipotecznej (dla nie-mieszkaniowych – 60%)</a:t>
            </a:r>
          </a:p>
          <a:p>
            <a:r>
              <a:rPr lang="pl-PL" dirty="0" smtClean="0"/>
              <a:t>Zastawy są zabezpieczeniem emitowanych obligacji hipotecznych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596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Obligacje MBS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Jest to amerykańskie rozwiązanie (ale stosowanie nie tylko w USA)</a:t>
            </a:r>
          </a:p>
          <a:p>
            <a:r>
              <a:rPr lang="pl-PL" dirty="0" smtClean="0"/>
              <a:t>Emisje obligacji odpowiadają, co do  wartości,  długości  i charakterowi  kredytów  (np. tylko mieszkaniowe w określonym przedziale cenowym). Zasada – jeden określony </a:t>
            </a:r>
            <a:r>
              <a:rPr lang="pl-PL" dirty="0" err="1" smtClean="0"/>
              <a:t>pool</a:t>
            </a:r>
            <a:r>
              <a:rPr lang="pl-PL" dirty="0" smtClean="0"/>
              <a:t>, jedna seria obligacji</a:t>
            </a:r>
          </a:p>
          <a:p>
            <a:r>
              <a:rPr lang="pl-PL" dirty="0" err="1" smtClean="0"/>
              <a:t>Poole</a:t>
            </a:r>
            <a:r>
              <a:rPr lang="pl-PL" dirty="0" smtClean="0"/>
              <a:t> ( i serie obligacji) są bardzo duże, rzędu 500 mln $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0463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System amerykański. Obligacje Fannie Mae i Freddie Mac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Emitowane na podstawie wykupowanych od banków wierzytelności mieszkaniowych</a:t>
            </a:r>
          </a:p>
          <a:p>
            <a:r>
              <a:rPr lang="pl-PL" dirty="0" smtClean="0"/>
              <a:t>Banki dalej obsługują kredyty na zlecenie Funduszu </a:t>
            </a:r>
          </a:p>
          <a:p>
            <a:r>
              <a:rPr lang="pl-PL" dirty="0" smtClean="0"/>
              <a:t>Seria obligacji odpowiada ściśle konkretnemu polowi jednorodnych kredytów mieszkaniowych</a:t>
            </a:r>
          </a:p>
          <a:p>
            <a:r>
              <a:rPr lang="pl-PL" dirty="0" smtClean="0"/>
              <a:t>Jednemu </a:t>
            </a:r>
            <a:r>
              <a:rPr lang="pl-PL" dirty="0" err="1" smtClean="0"/>
              <a:t>poolowi</a:t>
            </a:r>
            <a:r>
              <a:rPr lang="pl-PL" dirty="0" smtClean="0"/>
              <a:t> odpowiadają dwie emisje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- senior </a:t>
            </a:r>
            <a:r>
              <a:rPr lang="pl-PL" dirty="0" err="1" smtClean="0"/>
              <a:t>issue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- </a:t>
            </a:r>
            <a:r>
              <a:rPr lang="pl-PL" dirty="0" err="1" smtClean="0"/>
              <a:t>mezanine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3175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System amerykański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Senior </a:t>
            </a:r>
            <a:r>
              <a:rPr lang="pl-PL" dirty="0" err="1" smtClean="0"/>
              <a:t>issue</a:t>
            </a:r>
            <a:r>
              <a:rPr lang="pl-PL" dirty="0" smtClean="0"/>
              <a:t> – obligacje stanowią ok. 70% emisji obu serii, są zabezpieczone przez </a:t>
            </a:r>
            <a:r>
              <a:rPr lang="pl-PL" dirty="0" err="1" smtClean="0"/>
              <a:t>mezanine</a:t>
            </a:r>
            <a:endParaRPr lang="pl-PL" dirty="0" smtClean="0"/>
          </a:p>
          <a:p>
            <a:r>
              <a:rPr lang="pl-PL" dirty="0" smtClean="0"/>
              <a:t>Zabezpieczanie polega na przejecie ryzyka kredytowego przez </a:t>
            </a:r>
            <a:r>
              <a:rPr lang="pl-PL" dirty="0" err="1" smtClean="0"/>
              <a:t>mezanine</a:t>
            </a:r>
            <a:r>
              <a:rPr lang="pl-PL" dirty="0" smtClean="0"/>
              <a:t>, które w pierwszej kolejności ponoszą konsekwencje niespłacenia kredytów z danej puli</a:t>
            </a:r>
          </a:p>
          <a:p>
            <a:r>
              <a:rPr lang="pl-PL" dirty="0" err="1" smtClean="0"/>
              <a:t>Mezanine</a:t>
            </a:r>
            <a:r>
              <a:rPr lang="pl-PL" dirty="0" smtClean="0"/>
              <a:t> są znacznie wyżej oprocentowane i kupowane głównie przez </a:t>
            </a:r>
            <a:r>
              <a:rPr lang="pl-PL" dirty="0" err="1" smtClean="0"/>
              <a:t>insestorów</a:t>
            </a:r>
            <a:r>
              <a:rPr lang="pl-PL" dirty="0" smtClean="0"/>
              <a:t> </a:t>
            </a:r>
            <a:r>
              <a:rPr lang="pl-PL" dirty="0" err="1" smtClean="0"/>
              <a:t>insytucjonalnych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5718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5DA60-E7DF-4503-8421-F0A49569AEAE}" type="slidenum">
              <a:rPr lang="pl-PL" altLang="en-US"/>
              <a:pPr/>
              <a:t>19</a:t>
            </a:fld>
            <a:endParaRPr lang="pl-PL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/>
              <a:t>Zadania banku centralnego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pl-PL" altLang="pl-PL"/>
              <a:t>Cel główny – stabilizacja cen</a:t>
            </a:r>
          </a:p>
          <a:p>
            <a:r>
              <a:rPr lang="pl-PL" altLang="pl-PL"/>
              <a:t>Cel towarzyszący – wsparcie polityki rozwoju gospodarczego</a:t>
            </a:r>
          </a:p>
          <a:p>
            <a:r>
              <a:rPr lang="pl-PL" altLang="pl-PL"/>
              <a:t>Stosuje się także inne sformułowania zadań. Statutowym celem Banku Rezerw Federalnych USA jest, odmiennie niż w Europie, „</a:t>
            </a:r>
            <a:r>
              <a:rPr lang="en-US" altLang="pl-PL"/>
              <a:t>to promote effectively</a:t>
            </a:r>
            <a:r>
              <a:rPr lang="pl-PL" altLang="pl-PL"/>
              <a:t> </a:t>
            </a:r>
            <a:r>
              <a:rPr lang="en-US" altLang="pl-PL"/>
              <a:t>the goals of maximum employment, stable prices, and moderate long-term interest rates</a:t>
            </a:r>
            <a:r>
              <a:rPr lang="pl-PL" altLang="pl-PL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4559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Kredyt. Pożyczka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Pożyczka – wierzytelność powstała w oparciu o środki własne</a:t>
            </a:r>
          </a:p>
          <a:p>
            <a:r>
              <a:rPr lang="pl-PL" dirty="0" smtClean="0"/>
              <a:t>Kredyt – wierzytelność powstała w oparciu o zdeponowane środki zewnętrzne</a:t>
            </a:r>
          </a:p>
          <a:p>
            <a:r>
              <a:rPr lang="pl-PL" dirty="0" smtClean="0"/>
              <a:t>Kredytu mogą udzielać tylko banki (instytucje kredytowe)</a:t>
            </a:r>
          </a:p>
          <a:p>
            <a:r>
              <a:rPr lang="pl-PL" dirty="0" smtClean="0"/>
              <a:t>Instytucje kredytowe podlegają rygorystycznym regulacjom, ponieważ ochrona depozytów ma gospodarczy priorytet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87349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A839-B08A-4DDB-9937-C73673503B63}" type="slidenum">
              <a:rPr lang="pl-PL" altLang="en-US"/>
              <a:pPr/>
              <a:t>20</a:t>
            </a:fld>
            <a:endParaRPr lang="pl-PL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5410200" cy="1139825"/>
          </a:xfrm>
        </p:spPr>
        <p:txBody>
          <a:bodyPr>
            <a:normAutofit fontScale="90000"/>
          </a:bodyPr>
          <a:lstStyle/>
          <a:p>
            <a:r>
              <a:rPr lang="pl-PL" altLang="pl-PL" sz="3800"/>
              <a:t>Realizacja celów – regulacja strumienia pieniądza w gospodarce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8382000" cy="3387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pl-PL" sz="2600"/>
              <a:t>Bezpośrednie znaczenie dla wzrostu ma strumień pieniądza, który dociera do podmiotów niebankowych</a:t>
            </a:r>
          </a:p>
          <a:p>
            <a:pPr>
              <a:lnSpc>
                <a:spcPct val="90000"/>
              </a:lnSpc>
            </a:pPr>
            <a:r>
              <a:rPr lang="pl-PL" altLang="pl-PL" sz="2600"/>
              <a:t>Stopa procentowa oddziałuje na dynamikę oszczędności i popyt na kredytu </a:t>
            </a:r>
          </a:p>
          <a:p>
            <a:pPr>
              <a:lnSpc>
                <a:spcPct val="90000"/>
              </a:lnSpc>
            </a:pPr>
            <a:r>
              <a:rPr lang="pl-PL" altLang="pl-PL" sz="2600"/>
              <a:t>Jeśli oszczędności są niedostateczne lub nadmierne, bank centralny „pompuje” lub „odsysa” pieniądz z sektora bankowego. Tą metodą, pośrednio, zwiększa lub ogranicza strumień pieniądza do przedsiębiorstw i konsumentów</a:t>
            </a:r>
          </a:p>
        </p:txBody>
      </p:sp>
      <p:pic>
        <p:nvPicPr>
          <p:cNvPr id="37892" name="Picture 4" descr="C:\Documents and Settings\Sopoćko\Moje dokumenty\Moje obrazy\Rola banku c\mon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0"/>
            <a:ext cx="2667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060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D56E-BEAA-4D0F-B13B-DFDBC15B0103}" type="slidenum">
              <a:rPr lang="pl-PL" altLang="en-US"/>
              <a:pPr/>
              <a:t>21</a:t>
            </a:fld>
            <a:endParaRPr lang="pl-PL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altLang="pl-PL" sz="3800"/>
              <a:t>Sposoby regulacji strumieniem pieniądza zasilającego gospodarkę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895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pl-PL"/>
              <a:t>1. Określanie rozmiarów rezerwy obowiązkowej </a:t>
            </a:r>
          </a:p>
          <a:p>
            <a:pPr>
              <a:lnSpc>
                <a:spcPct val="90000"/>
              </a:lnSpc>
            </a:pPr>
            <a:r>
              <a:rPr lang="pl-PL" altLang="pl-PL"/>
              <a:t>2. Emisji kredytów udzielanych przez bank centralny bankom komercyjnym</a:t>
            </a:r>
          </a:p>
          <a:p>
            <a:pPr>
              <a:lnSpc>
                <a:spcPct val="90000"/>
              </a:lnSpc>
            </a:pPr>
            <a:r>
              <a:rPr lang="pl-PL" altLang="pl-PL"/>
              <a:t>3. Dokonywanie tzw. operacji otwartego rynku </a:t>
            </a:r>
          </a:p>
        </p:txBody>
      </p:sp>
    </p:spTree>
    <p:extLst>
      <p:ext uri="{BB962C8B-B14F-4D97-AF65-F5344CB8AC3E}">
        <p14:creationId xmlns:p14="http://schemas.microsoft.com/office/powerpoint/2010/main" val="399463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Papiery banku centralnego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Podstawowym papierem jest jednotygodniowy bon pionierzy. Jego rentowność określa się jako stopę podstawową na rynku lub referencyjną.</a:t>
            </a:r>
          </a:p>
          <a:p>
            <a:r>
              <a:rPr lang="pl-PL" dirty="0" smtClean="0"/>
              <a:t>Sprzedaż bonu określa się jako operacje bezwarunkowa, czyli bez jakichkolwiek warunków</a:t>
            </a:r>
          </a:p>
          <a:p>
            <a:r>
              <a:rPr lang="pl-PL" dirty="0" smtClean="0"/>
              <a:t>Bank centralny dokonuje operacji na obligacji skarbowych, tzw. warunkowych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- REPO  (</a:t>
            </a:r>
            <a:r>
              <a:rPr lang="pl-PL" dirty="0" err="1" smtClean="0"/>
              <a:t>Repurchasing</a:t>
            </a:r>
            <a:r>
              <a:rPr lang="pl-PL" dirty="0" smtClean="0"/>
              <a:t> Agreement) - zakup obligacji </a:t>
            </a:r>
            <a:r>
              <a:rPr lang="pl-PL" dirty="0"/>
              <a:t>o</a:t>
            </a:r>
            <a:r>
              <a:rPr lang="pl-PL" dirty="0" smtClean="0"/>
              <a:t>d banków komercyjnych wartościowego i jednoczesnym zobowiązaniu się do ich odsprzedaży w ustalonej dacie w przyszłości </a:t>
            </a:r>
          </a:p>
          <a:p>
            <a:pPr marL="0" indent="0">
              <a:buNone/>
            </a:pPr>
            <a:r>
              <a:rPr lang="pl-PL" dirty="0" smtClean="0"/>
              <a:t>- RREPO (</a:t>
            </a:r>
            <a:r>
              <a:rPr lang="pl-PL" dirty="0" err="1" smtClean="0"/>
              <a:t>Reverse</a:t>
            </a:r>
            <a:r>
              <a:rPr lang="pl-PL" dirty="0" smtClean="0"/>
              <a:t> REPO)  - sprzedaż …. z obowiązkiem odkupienia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329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09B7-7BA2-4041-8158-C1BD587B7570}" type="slidenum">
              <a:rPr lang="pl-PL" altLang="en-US">
                <a:solidFill>
                  <a:srgbClr val="000000"/>
                </a:solidFill>
              </a:rPr>
              <a:pPr/>
              <a:t>23</a:t>
            </a:fld>
            <a:endParaRPr lang="pl-PL" altLang="en-US">
              <a:solidFill>
                <a:srgbClr val="000000"/>
              </a:solidFill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/>
              <a:t>Kredyty banku centralnego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88840"/>
            <a:ext cx="8229600" cy="3581400"/>
          </a:xfrm>
        </p:spPr>
        <p:txBody>
          <a:bodyPr>
            <a:normAutofit lnSpcReduction="10000"/>
          </a:bodyPr>
          <a:lstStyle/>
          <a:p>
            <a:r>
              <a:rPr lang="pl-PL" altLang="pl-PL" dirty="0"/>
              <a:t>Refinansowy – polega na bezpośrednim kredytowaniu banków przez bank centralny </a:t>
            </a:r>
          </a:p>
          <a:p>
            <a:r>
              <a:rPr lang="pl-PL" altLang="pl-PL" dirty="0"/>
              <a:t>Redyskontowy – udzielany dla wsparcie bankowego dyskonta weksli </a:t>
            </a:r>
          </a:p>
          <a:p>
            <a:r>
              <a:rPr lang="pl-PL" altLang="pl-PL" dirty="0"/>
              <a:t>Lombardowy – kredyt na ratowanie płyn-</a:t>
            </a:r>
            <a:r>
              <a:rPr lang="pl-PL" altLang="pl-PL" dirty="0" err="1"/>
              <a:t>ności</a:t>
            </a:r>
            <a:r>
              <a:rPr lang="pl-PL" altLang="pl-PL" dirty="0"/>
              <a:t> banków zabezpieczany zastawem na obligacjach skarbowych</a:t>
            </a:r>
          </a:p>
        </p:txBody>
      </p:sp>
    </p:spTree>
    <p:extLst>
      <p:ext uri="{BB962C8B-B14F-4D97-AF65-F5344CB8AC3E}">
        <p14:creationId xmlns:p14="http://schemas.microsoft.com/office/powerpoint/2010/main" val="277332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Inne rodzaje obligacji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Obligacje przychodowe (</a:t>
            </a:r>
            <a:r>
              <a:rPr lang="pl-PL" i="1" dirty="0" err="1" smtClean="0"/>
              <a:t>revenue</a:t>
            </a:r>
            <a:r>
              <a:rPr lang="pl-PL" i="1" dirty="0" smtClean="0"/>
              <a:t> </a:t>
            </a:r>
            <a:r>
              <a:rPr lang="pl-PL" i="1" dirty="0" err="1" smtClean="0"/>
              <a:t>bonds</a:t>
            </a:r>
            <a:r>
              <a:rPr lang="pl-PL" dirty="0" smtClean="0"/>
              <a:t>) – finansowane wyłącznie z określonych przychodów tylko. Są zwykle wyżej oprocentowane, ponieważ emitent nie odpowiada tu całym majątkiem, a jedynie jego wydzielona częścią</a:t>
            </a:r>
          </a:p>
          <a:p>
            <a:r>
              <a:rPr lang="pl-PL" dirty="0" smtClean="0"/>
              <a:t>Obligacje zamienne – z prawem zamiany na akcje</a:t>
            </a:r>
          </a:p>
          <a:p>
            <a:r>
              <a:rPr lang="pl-PL" dirty="0" err="1" smtClean="0"/>
              <a:t>Eurobonds</a:t>
            </a:r>
            <a:r>
              <a:rPr lang="pl-PL" dirty="0"/>
              <a:t> </a:t>
            </a:r>
            <a:r>
              <a:rPr lang="pl-PL" dirty="0" smtClean="0"/>
              <a:t>– obligacje w innej walucie niż kraj emitenta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25566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7CE0B-D751-4687-B5F0-65846FAAA245}" type="slidenum">
              <a:rPr lang="pl-PL" altLang="en-US"/>
              <a:pPr/>
              <a:t>25</a:t>
            </a:fld>
            <a:endParaRPr lang="pl-PL" alt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altLang="pl-PL" dirty="0" smtClean="0"/>
              <a:t>Płynność i rentowność w zależności od emitent</a:t>
            </a:r>
            <a:endParaRPr lang="pl-PL" altLang="pl-PL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4838"/>
          </a:xfrm>
        </p:spPr>
        <p:txBody>
          <a:bodyPr/>
          <a:lstStyle/>
          <a:p>
            <a:r>
              <a:rPr lang="pl-PL" altLang="pl-PL"/>
              <a:t>Według emitenta</a:t>
            </a:r>
          </a:p>
        </p:txBody>
      </p:sp>
      <p:grpSp>
        <p:nvGrpSpPr>
          <p:cNvPr id="54276" name="Group 4"/>
          <p:cNvGrpSpPr>
            <a:grpSpLocks/>
          </p:cNvGrpSpPr>
          <p:nvPr/>
        </p:nvGrpSpPr>
        <p:grpSpPr bwMode="auto">
          <a:xfrm>
            <a:off x="395537" y="2205144"/>
            <a:ext cx="8280152" cy="3722938"/>
            <a:chOff x="697" y="2532"/>
            <a:chExt cx="10620" cy="1405"/>
          </a:xfrm>
        </p:grpSpPr>
        <p:sp>
          <p:nvSpPr>
            <p:cNvPr id="54277" name="Text Box 5"/>
            <p:cNvSpPr txBox="1">
              <a:spLocks noChangeArrowheads="1"/>
            </p:cNvSpPr>
            <p:nvPr/>
          </p:nvSpPr>
          <p:spPr bwMode="auto">
            <a:xfrm>
              <a:off x="697" y="3007"/>
              <a:ext cx="1980" cy="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pl-PL" altLang="pl-PL" sz="1200"/>
                <a:t>Skarbowe</a:t>
              </a:r>
              <a:endParaRPr lang="pl-PL" altLang="pl-PL"/>
            </a:p>
          </p:txBody>
        </p:sp>
        <p:sp>
          <p:nvSpPr>
            <p:cNvPr id="54278" name="Text Box 6"/>
            <p:cNvSpPr txBox="1">
              <a:spLocks noChangeArrowheads="1"/>
            </p:cNvSpPr>
            <p:nvPr/>
          </p:nvSpPr>
          <p:spPr bwMode="auto">
            <a:xfrm>
              <a:off x="2857" y="3007"/>
              <a:ext cx="1980" cy="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pl-PL" altLang="pl-PL" sz="1200"/>
                <a:t>Komunalne</a:t>
              </a:r>
              <a:endParaRPr lang="pl-PL" altLang="pl-PL"/>
            </a:p>
          </p:txBody>
        </p:sp>
        <p:sp>
          <p:nvSpPr>
            <p:cNvPr id="54279" name="Text Box 7"/>
            <p:cNvSpPr txBox="1">
              <a:spLocks noChangeArrowheads="1"/>
            </p:cNvSpPr>
            <p:nvPr/>
          </p:nvSpPr>
          <p:spPr bwMode="auto">
            <a:xfrm>
              <a:off x="5017" y="3007"/>
              <a:ext cx="1980" cy="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l-PL" altLang="pl-PL" sz="1200"/>
                <a:t>Hipoteczne</a:t>
              </a:r>
              <a:endParaRPr lang="pl-PL" altLang="pl-PL"/>
            </a:p>
          </p:txBody>
        </p:sp>
        <p:sp>
          <p:nvSpPr>
            <p:cNvPr id="54280" name="Text Box 8"/>
            <p:cNvSpPr txBox="1">
              <a:spLocks noChangeArrowheads="1"/>
            </p:cNvSpPr>
            <p:nvPr/>
          </p:nvSpPr>
          <p:spPr bwMode="auto">
            <a:xfrm>
              <a:off x="7177" y="3007"/>
              <a:ext cx="1980" cy="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l-PL" altLang="pl-PL" sz="1200"/>
                <a:t>Bankowe</a:t>
              </a:r>
              <a:endParaRPr lang="pl-PL" altLang="pl-PL"/>
            </a:p>
          </p:txBody>
        </p:sp>
        <p:sp>
          <p:nvSpPr>
            <p:cNvPr id="54281" name="Text Box 9"/>
            <p:cNvSpPr txBox="1">
              <a:spLocks noChangeArrowheads="1"/>
            </p:cNvSpPr>
            <p:nvPr/>
          </p:nvSpPr>
          <p:spPr bwMode="auto">
            <a:xfrm>
              <a:off x="9337" y="3007"/>
              <a:ext cx="1980" cy="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pl-PL" altLang="pl-PL" sz="1200"/>
                <a:t>Przedsiębiorstw</a:t>
              </a:r>
              <a:endParaRPr lang="pl-PL" altLang="pl-PL"/>
            </a:p>
          </p:txBody>
        </p:sp>
        <p:sp>
          <p:nvSpPr>
            <p:cNvPr id="54282" name="Line 10"/>
            <p:cNvSpPr>
              <a:spLocks noChangeShapeType="1"/>
            </p:cNvSpPr>
            <p:nvPr/>
          </p:nvSpPr>
          <p:spPr bwMode="auto">
            <a:xfrm>
              <a:off x="697" y="2865"/>
              <a:ext cx="106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4283" name="Line 11"/>
            <p:cNvSpPr>
              <a:spLocks noChangeShapeType="1"/>
            </p:cNvSpPr>
            <p:nvPr/>
          </p:nvSpPr>
          <p:spPr bwMode="auto">
            <a:xfrm>
              <a:off x="697" y="3937"/>
              <a:ext cx="106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lgDash"/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4284" name="Text Box 12"/>
            <p:cNvSpPr txBox="1">
              <a:spLocks noChangeArrowheads="1"/>
            </p:cNvSpPr>
            <p:nvPr/>
          </p:nvSpPr>
          <p:spPr bwMode="auto">
            <a:xfrm>
              <a:off x="4477" y="3585"/>
              <a:ext cx="1260" cy="1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pl-PL" altLang="pl-PL" sz="1600" i="1" dirty="0"/>
                <a:t>płynność</a:t>
              </a:r>
              <a:endParaRPr lang="pl-PL" altLang="pl-PL" sz="1600" dirty="0"/>
            </a:p>
          </p:txBody>
        </p:sp>
        <p:sp>
          <p:nvSpPr>
            <p:cNvPr id="54285" name="Text Box 13"/>
            <p:cNvSpPr txBox="1">
              <a:spLocks noChangeArrowheads="1"/>
            </p:cNvSpPr>
            <p:nvPr/>
          </p:nvSpPr>
          <p:spPr bwMode="auto">
            <a:xfrm>
              <a:off x="4477" y="2532"/>
              <a:ext cx="1620" cy="2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pl-PL" altLang="pl-PL" sz="1600" i="1" dirty="0"/>
                <a:t>rentowność</a:t>
              </a:r>
              <a:endParaRPr lang="pl-PL" altLang="pl-PL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228996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AF7CE-468C-4DF8-A4A7-7E7172107B48}" type="slidenum">
              <a:rPr lang="pl-PL" altLang="en-US">
                <a:solidFill>
                  <a:srgbClr val="000000"/>
                </a:solidFill>
              </a:rPr>
              <a:pPr/>
              <a:t>26</a:t>
            </a:fld>
            <a:endParaRPr lang="pl-PL" altLang="en-US">
              <a:solidFill>
                <a:srgbClr val="000000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altLang="pl-PL" sz="3800" dirty="0"/>
              <a:t>Papiery rynku </a:t>
            </a:r>
            <a:r>
              <a:rPr lang="pl-PL" altLang="pl-PL" sz="3800" dirty="0" smtClean="0"/>
              <a:t>pieniężnego</a:t>
            </a:r>
            <a:endParaRPr lang="pl-PL" altLang="pl-PL" sz="38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altLang="pl-PL" dirty="0" smtClean="0"/>
              <a:t>Bony </a:t>
            </a:r>
            <a:r>
              <a:rPr lang="pl-PL" altLang="pl-PL" dirty="0"/>
              <a:t>pieniężne (emituje bank centralny)</a:t>
            </a:r>
          </a:p>
          <a:p>
            <a:r>
              <a:rPr lang="pl-PL" altLang="pl-PL" dirty="0"/>
              <a:t>Bony skarbowe (skarb państwa</a:t>
            </a:r>
          </a:p>
          <a:p>
            <a:r>
              <a:rPr lang="pl-PL" altLang="pl-PL" dirty="0"/>
              <a:t>Bony komercyjne (jednostki gospodarcze)</a:t>
            </a:r>
          </a:p>
          <a:p>
            <a:pPr>
              <a:buFont typeface="Wingdings" pitchFamily="2" charset="2"/>
              <a:buNone/>
            </a:pPr>
            <a:endParaRPr lang="pl-PL" altLang="pl-PL" sz="3200" dirty="0"/>
          </a:p>
        </p:txBody>
      </p:sp>
    </p:spTree>
    <p:extLst>
      <p:ext uri="{BB962C8B-B14F-4D97-AF65-F5344CB8AC3E}">
        <p14:creationId xmlns:p14="http://schemas.microsoft.com/office/powerpoint/2010/main" val="352817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Weksel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Weksel jest odrębną kategorią wierzytelności dłużnej, regulowanej własnymi przepisami (prawo wekslowe)</a:t>
            </a:r>
          </a:p>
          <a:p>
            <a:r>
              <a:rPr lang="pl-PL" dirty="0" smtClean="0"/>
              <a:t>Przenoszenie własności z weksla (trasowanie) następuje drogą tzw. indosowanie, czyli przepisywanie aktualnego właściciela</a:t>
            </a:r>
          </a:p>
          <a:p>
            <a:r>
              <a:rPr lang="pl-PL" dirty="0" smtClean="0"/>
              <a:t>Cechą charakterystyczna jest to, że żądanie wypłaty sumy wekslowej może być skierowane do każdego indosanta (czyli każdego kto wszedł w posiadanie weksla i dokonał </a:t>
            </a:r>
            <a:r>
              <a:rPr lang="pl-PL" dirty="0" err="1" smtClean="0"/>
              <a:t>indosa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52655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Obligacje katastroficzne (CAT)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Emitowane głównie przez duże firmy asekuracyjne</a:t>
            </a:r>
          </a:p>
          <a:p>
            <a:r>
              <a:rPr lang="pl-PL" dirty="0" smtClean="0"/>
              <a:t>Maja one wyższe kupony od np. obligacji skarbowych, wypłata jednak wartości kapitałowej zależy od wystąpienia (lub nie) określonego przy emisji zdarzenia (np. dużej powodzie, huraganu itp.)</a:t>
            </a:r>
          </a:p>
          <a:p>
            <a:r>
              <a:rPr lang="pl-PL" dirty="0" smtClean="0"/>
              <a:t>Jeśli zdarzenie wystąpi, emitent wypłaca tylko cześć wartości kapitałowej i odsetek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18424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CDO. </a:t>
            </a:r>
            <a:r>
              <a:rPr lang="pl-PL" dirty="0" err="1" smtClean="0"/>
              <a:t>Collateralised</a:t>
            </a:r>
            <a:r>
              <a:rPr lang="pl-PL" dirty="0" smtClean="0"/>
              <a:t> </a:t>
            </a:r>
            <a:r>
              <a:rPr lang="pl-PL" dirty="0" err="1" smtClean="0"/>
              <a:t>Debt</a:t>
            </a:r>
            <a:r>
              <a:rPr lang="pl-PL" dirty="0" smtClean="0"/>
              <a:t> </a:t>
            </a:r>
            <a:r>
              <a:rPr lang="pl-PL" dirty="0" err="1" smtClean="0"/>
              <a:t>Obligation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Są to obligacja o wysokim ryzyku</a:t>
            </a:r>
          </a:p>
          <a:p>
            <a:r>
              <a:rPr lang="pl-PL" dirty="0" smtClean="0"/>
              <a:t>Emitowane są w oparciu o koszyk należności, przy czym są to należności o  bardzo zróżnicowanym ryzyku (rating od A do C)</a:t>
            </a:r>
          </a:p>
          <a:p>
            <a:r>
              <a:rPr lang="pl-PL" dirty="0" smtClean="0"/>
              <a:t>Środki na pokrycie należności dla inwestorów pochodzą wyłącznie z koszyka, czyli odpowiednich danej serii CDO  należności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2076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„Banki inwestycyjne”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Kapitał zgromadzony poprzez emisję akcji nie jest uważony za środki zewnętrzne</a:t>
            </a:r>
          </a:p>
          <a:p>
            <a:r>
              <a:rPr lang="pl-PL" i="1" dirty="0" smtClean="0"/>
              <a:t>Investment bank </a:t>
            </a:r>
            <a:r>
              <a:rPr lang="pl-PL" dirty="0" smtClean="0"/>
              <a:t>– instytucja w krajach anglosaskich zajmująca się lokatami w rożnych aktywa. Operacje te nie mogą być finansowane z depozytów, ale mogą to być kredyt i instrumenty dłużne</a:t>
            </a:r>
          </a:p>
          <a:p>
            <a:r>
              <a:rPr lang="pl-PL" dirty="0" smtClean="0"/>
              <a:t>W naszym systemie nie mogą się one nazywać bankami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19350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Certyfikat depozytowy (CD)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Jest to w istocie depozyt, wypłacany na okaziciela</a:t>
            </a:r>
          </a:p>
          <a:p>
            <a:r>
              <a:rPr lang="pl-PL" dirty="0" smtClean="0"/>
              <a:t>Banki dla większych depozytów wystawiają takie dokumenty</a:t>
            </a:r>
          </a:p>
          <a:p>
            <a:r>
              <a:rPr lang="pl-PL" dirty="0" smtClean="0"/>
              <a:t>Certyfikat depozytowy można zbyć na wtórnym rynku</a:t>
            </a:r>
          </a:p>
          <a:p>
            <a:r>
              <a:rPr lang="pl-PL" dirty="0" smtClean="0"/>
              <a:t>Jest on znacznie lepszym rozwiązaniem od długoletniego depozytu, ponieważ można go spieniężyć, bez utraty zapłaconych odsetek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72374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Rynek pierwotny obligacji i bonów pieniężnych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Rozprowadzjącym papiery skarbowe jest bank centralny. Występuje on tu w roli agenta rządu. Sprzedaje papiery skarbowe bankom (nie wszystkim) na warunkach uzgodnionych z Ministerstwem Finansów</a:t>
            </a:r>
          </a:p>
          <a:p>
            <a:r>
              <a:rPr lang="pl-PL" dirty="0" smtClean="0"/>
              <a:t>Bon pieniężny jest sprzedawany wyłącznie bankom</a:t>
            </a:r>
          </a:p>
          <a:p>
            <a:r>
              <a:rPr lang="pl-PL" dirty="0" smtClean="0"/>
              <a:t>Aukcje odbywają się co tydzień (52 tygodniowe bony skarbowe), w przypadku obligacji – według potrzeb</a:t>
            </a:r>
          </a:p>
          <a:p>
            <a:r>
              <a:rPr lang="pl-PL" dirty="0" smtClean="0"/>
              <a:t>Emisję obligacji przedsiębiorstw (</a:t>
            </a:r>
            <a:r>
              <a:rPr lang="pl-PL" i="1" dirty="0" err="1" smtClean="0"/>
              <a:t>debentures</a:t>
            </a:r>
            <a:r>
              <a:rPr lang="pl-PL" dirty="0" smtClean="0"/>
              <a:t>) i samorządowych reguluje Ustawa o ofercie publicznej</a:t>
            </a:r>
          </a:p>
          <a:p>
            <a:r>
              <a:rPr lang="pl-PL" dirty="0" smtClean="0"/>
              <a:t>Emisja bonów komercyjnych (</a:t>
            </a:r>
            <a:r>
              <a:rPr lang="pl-PL" i="1" dirty="0" err="1" smtClean="0"/>
              <a:t>commercial</a:t>
            </a:r>
            <a:r>
              <a:rPr lang="pl-PL" i="1" dirty="0" smtClean="0"/>
              <a:t> </a:t>
            </a:r>
            <a:r>
              <a:rPr lang="pl-PL" i="1" dirty="0" err="1" smtClean="0"/>
              <a:t>papers</a:t>
            </a:r>
            <a:r>
              <a:rPr lang="pl-PL" dirty="0" smtClean="0"/>
              <a:t>) nie ma wyodrębnianej regulacji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06379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Obrót papierami dłużnymi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Obrót bonami nie podlega specjalistycznej regulacji. Funkcjonują przede wszystkim na rynku pierwotnym. Rynek wtórny ma tu niewielkie znacznie</a:t>
            </a:r>
          </a:p>
          <a:p>
            <a:r>
              <a:rPr lang="pl-PL" dirty="0" smtClean="0"/>
              <a:t>Podstawowy obrót obligacjami dokonuje się na rynku międzybankowym</a:t>
            </a:r>
          </a:p>
          <a:p>
            <a:r>
              <a:rPr lang="pl-PL" dirty="0" smtClean="0"/>
              <a:t>W Polsce platformami obrotu jest Platforma </a:t>
            </a:r>
            <a:r>
              <a:rPr lang="pl-PL" dirty="0" err="1" smtClean="0"/>
              <a:t>Catalyst</a:t>
            </a:r>
            <a:r>
              <a:rPr lang="pl-PL" dirty="0" smtClean="0"/>
              <a:t>, z wydzieloną sekcja </a:t>
            </a:r>
            <a:r>
              <a:rPr lang="pl-PL" dirty="0" err="1" smtClean="0"/>
              <a:t>BondSpot</a:t>
            </a:r>
            <a:r>
              <a:rPr lang="pl-PL" dirty="0" smtClean="0"/>
              <a:t> nakierowana na obligacje skarbowe</a:t>
            </a:r>
          </a:p>
          <a:p>
            <a:r>
              <a:rPr lang="pl-PL" dirty="0" smtClean="0"/>
              <a:t>Obrót niektórymi obligacjami samorządowymi i przedsiębiorstw organizują banki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33334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Cena papieru dłużnego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Cena nominalna – wynosi zawsze 100 (jednostek danej waluty), choć czasem nie istniej możliwość zakupu tak małej wartości (w przypadku bonów skarbowych jednostką jest 10 000 zł)</a:t>
            </a:r>
          </a:p>
          <a:p>
            <a:r>
              <a:rPr lang="pl-PL" dirty="0" smtClean="0"/>
              <a:t>Cena czysta – cena rynkowa, bez należnego kuponu</a:t>
            </a:r>
          </a:p>
          <a:p>
            <a:r>
              <a:rPr lang="pl-PL" dirty="0" smtClean="0"/>
              <a:t>Cena z kuponem </a:t>
            </a:r>
            <a:r>
              <a:rPr kumimoji="0" lang="pl-PL" altLang="pl-PL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= cena czysta + </a:t>
            </a:r>
            <a:r>
              <a:rPr kumimoji="0" lang="pl-PL" altLang="pl-PL" sz="3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</a:t>
            </a:r>
            <a:r>
              <a:rPr kumimoji="0" lang="en-US" altLang="pl-PL" sz="3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×</a:t>
            </a:r>
            <a:r>
              <a:rPr kumimoji="0" lang="pl-PL" altLang="pl-PL" sz="3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t/365, </a:t>
            </a:r>
            <a:r>
              <a:rPr kumimoji="0" lang="pl-PL" altLang="pl-PL" sz="3000" b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gdzie</a:t>
            </a:r>
            <a:r>
              <a:rPr kumimoji="0" lang="pl-PL" altLang="pl-PL" sz="3000" b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 i – kupon, t – czas od ostatniej wypłaty kuponu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8240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Rentowność YTM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Definicja YTM – średnioroczna stopa zwrotu do zapadalności pod warunkiem nieodsprzedawania</a:t>
            </a:r>
          </a:p>
          <a:p>
            <a:r>
              <a:rPr lang="pl-PL" dirty="0" smtClean="0"/>
              <a:t>Między ceną (P) a rentownością (R) zachodzi relacja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34</a:t>
            </a:fld>
            <a:endParaRPr lang="pl-PL"/>
          </a:p>
        </p:txBody>
      </p:sp>
      <p:graphicFrame>
        <p:nvGraphicFramePr>
          <p:cNvPr id="6" name="Obiekt 5"/>
          <p:cNvGraphicFramePr>
            <a:graphicFrameLocks noChangeAspect="1"/>
          </p:cNvGraphicFramePr>
          <p:nvPr/>
        </p:nvGraphicFramePr>
        <p:xfrm>
          <a:off x="457200" y="5029200"/>
          <a:ext cx="7993063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Równanie" r:id="rId3" imgW="2882900" imgH="444500" progId="Equation.3">
                  <p:embed/>
                </p:oleObj>
              </mc:Choice>
              <mc:Fallback>
                <p:oleObj name="Równanie" r:id="rId3" imgW="2882900" imgH="4445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029200"/>
                        <a:ext cx="7993063" cy="129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96780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Praktyczne obliczanie rentowości i ceny papieru dłużnego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Ręczne dokonywanie obliczeń jest zbyt pracochłonne</a:t>
            </a:r>
          </a:p>
          <a:p>
            <a:r>
              <a:rPr lang="pl-PL" dirty="0" smtClean="0"/>
              <a:t>Najprostszym jest s użycie gotowych kalkulatorów z Excela z grupy funkcji finansowych, tj.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- rentowności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- ceny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19585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Cena a rentowność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258544"/>
          </a:xfrm>
        </p:spPr>
        <p:txBody>
          <a:bodyPr/>
          <a:lstStyle/>
          <a:p>
            <a:r>
              <a:rPr lang="pl-PL" dirty="0" smtClean="0"/>
              <a:t>Rentowność jest w ścisłej zależności od ceny, ale zależność jest nieliniowa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36</a:t>
            </a:fld>
            <a:endParaRPr lang="pl-P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64904"/>
            <a:ext cx="58293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66494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Znaczenie rentowności YTM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Rentowność jest podstawową miarą efektywności inwestycji w papier dłużny</a:t>
            </a:r>
          </a:p>
          <a:p>
            <a:r>
              <a:rPr lang="pl-PL" dirty="0" smtClean="0"/>
              <a:t>Od momentu zakupu rentowność aż do zapadnięcia pozostaje wielkością stałą</a:t>
            </a:r>
            <a:endParaRPr lang="pl-PL" dirty="0"/>
          </a:p>
          <a:p>
            <a:r>
              <a:rPr lang="pl-PL" dirty="0" smtClean="0"/>
              <a:t>Sytuacja zmienia się zasadniczo, jeśli papier dłużny zostaje sprzedany. Rezultat operacji jest wówczas funkcja różnicy cen kupna i sprzedaży</a:t>
            </a:r>
          </a:p>
          <a:p>
            <a:r>
              <a:rPr lang="pl-PL" dirty="0" smtClean="0"/>
              <a:t>Fakt stałej stopy zwrotu papierów nieodsprzedawanych jest cenny dla ratingu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673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Rentowność a zapadalność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W normalnych warunkach rentowność YTM jest tym wyższa im wyższa zapadalność. Powodem jest wzrost ryzyka stopy procentowej wraz z upływem czasu. Inwestorzy chcą rekompensaty.</a:t>
            </a:r>
          </a:p>
          <a:p>
            <a:r>
              <a:rPr lang="pl-PL" dirty="0" smtClean="0"/>
              <a:t>W pewnych sytuacjach rentowność maleje z czasem. Dzieje się tak w warunkach przewidywania przez rynka szybkiego zejścia z inflacji. Napompowane inflacją rynkowe stopy procentowe obniżają się. Obniżka jest wyższa niż premia za ryzyko stopy procentowej. Występuje wówczas odwrócona stopa rentowności, dłuższe obligacje maja YTM niższą od krótkich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38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36707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Normalna stopa rentowności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39</a:t>
            </a:fld>
            <a:endParaRPr lang="pl-PL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47" y="1882229"/>
            <a:ext cx="7561905" cy="3961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reeform 11"/>
          <p:cNvSpPr>
            <a:spLocks/>
          </p:cNvSpPr>
          <p:nvPr/>
        </p:nvSpPr>
        <p:spPr bwMode="auto">
          <a:xfrm>
            <a:off x="1763688" y="2852936"/>
            <a:ext cx="5903913" cy="938213"/>
          </a:xfrm>
          <a:custGeom>
            <a:avLst/>
            <a:gdLst>
              <a:gd name="T0" fmla="*/ 0 w 280"/>
              <a:gd name="T1" fmla="*/ 38 h 38"/>
              <a:gd name="T2" fmla="*/ 70 w 280"/>
              <a:gd name="T3" fmla="*/ 18 h 38"/>
              <a:gd name="T4" fmla="*/ 137 w 280"/>
              <a:gd name="T5" fmla="*/ 7 h 38"/>
              <a:gd name="T6" fmla="*/ 280 w 280"/>
              <a:gd name="T7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0" h="38">
                <a:moveTo>
                  <a:pt x="0" y="38"/>
                </a:moveTo>
                <a:cubicBezTo>
                  <a:pt x="23" y="30"/>
                  <a:pt x="47" y="23"/>
                  <a:pt x="70" y="18"/>
                </a:cubicBezTo>
                <a:cubicBezTo>
                  <a:pt x="93" y="13"/>
                  <a:pt x="102" y="10"/>
                  <a:pt x="137" y="7"/>
                </a:cubicBezTo>
                <a:cubicBezTo>
                  <a:pt x="172" y="4"/>
                  <a:pt x="256" y="1"/>
                  <a:pt x="280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1673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Kredyt, pożyczka vs papier dłużny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268760"/>
            <a:ext cx="8291264" cy="5102027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Wierzytelność kredytowa (pożyczkowa), co do zasady nie jest instrumentem rynkowym, tj. np. nie może być wystawiony na żadnej płaszczyźnie obrotu</a:t>
            </a:r>
          </a:p>
          <a:p>
            <a:r>
              <a:rPr lang="pl-PL" dirty="0" smtClean="0"/>
              <a:t>Wierzyciel może jednak dokonać cesji na inną osobę, bez zgody kredytodawcy (pożyczkodawcy), chyba że jest to zastrzeżone w umowie</a:t>
            </a:r>
          </a:p>
          <a:p>
            <a:r>
              <a:rPr lang="pl-PL" dirty="0" smtClean="0"/>
              <a:t>Obligacja, bony - są, co do zasady, instrumentami na okaziciela. Mogą być w obrocie na rynku OTC jaki na giełdach, jeśli nie są  tym związane specjalne ograniczenia</a:t>
            </a:r>
          </a:p>
          <a:p>
            <a:r>
              <a:rPr lang="pl-PL" dirty="0" smtClean="0"/>
              <a:t>Obligacje imiennej występują bardzo rzadko i tyko wtedy, gdy  jakiś względów pożądane jest ograniczenie w obrocie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25304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561905" cy="3961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Odwrócona stopa rentowności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40</a:t>
            </a:fld>
            <a:endParaRPr lang="pl-PL"/>
          </a:p>
        </p:txBody>
      </p:sp>
      <p:sp>
        <p:nvSpPr>
          <p:cNvPr id="5" name="Freeform 11"/>
          <p:cNvSpPr>
            <a:spLocks/>
          </p:cNvSpPr>
          <p:nvPr/>
        </p:nvSpPr>
        <p:spPr bwMode="auto">
          <a:xfrm rot="12011518">
            <a:off x="1907704" y="2529609"/>
            <a:ext cx="5903913" cy="938213"/>
          </a:xfrm>
          <a:custGeom>
            <a:avLst/>
            <a:gdLst>
              <a:gd name="T0" fmla="*/ 0 w 280"/>
              <a:gd name="T1" fmla="*/ 38 h 38"/>
              <a:gd name="T2" fmla="*/ 70 w 280"/>
              <a:gd name="T3" fmla="*/ 18 h 38"/>
              <a:gd name="T4" fmla="*/ 137 w 280"/>
              <a:gd name="T5" fmla="*/ 7 h 38"/>
              <a:gd name="T6" fmla="*/ 280 w 280"/>
              <a:gd name="T7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0" h="38">
                <a:moveTo>
                  <a:pt x="0" y="38"/>
                </a:moveTo>
                <a:cubicBezTo>
                  <a:pt x="23" y="30"/>
                  <a:pt x="47" y="23"/>
                  <a:pt x="70" y="18"/>
                </a:cubicBezTo>
                <a:cubicBezTo>
                  <a:pt x="93" y="13"/>
                  <a:pt x="102" y="10"/>
                  <a:pt x="137" y="7"/>
                </a:cubicBezTo>
                <a:cubicBezTo>
                  <a:pt x="172" y="4"/>
                  <a:pt x="256" y="1"/>
                  <a:pt x="280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71694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Duracja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Uproszczona definicja – okres zwrotu zainwestowanych środków w papier dłużny</a:t>
            </a:r>
          </a:p>
          <a:p>
            <a:r>
              <a:rPr lang="pl-PL" dirty="0" smtClean="0"/>
              <a:t>Pełna definicja – relacja ważonej suma zdyskontowanych wpływów, wynikających z posiadania obligacji, utrzymywanych aż do jej zapadnięcia – do ceny czystej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41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40704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Ogólny wzór na </a:t>
            </a:r>
            <a:r>
              <a:rPr lang="pl-PL" dirty="0" err="1" smtClean="0"/>
              <a:t>duracje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Jeśli rentowność wynosi y, kupon I, a zapadalność n lat, t- czas do pierwszej płatności kuponu, to ważona kolejnymi latami (i) z okresu n </a:t>
            </a:r>
            <a:r>
              <a:rPr lang="pl-PL" dirty="0" err="1" smtClean="0"/>
              <a:t>duracja</a:t>
            </a:r>
            <a:r>
              <a:rPr lang="pl-PL" dirty="0" smtClean="0"/>
              <a:t> D będzie miała postać).</a:t>
            </a:r>
          </a:p>
          <a:p>
            <a:r>
              <a:rPr lang="pl-PL" dirty="0" smtClean="0"/>
              <a:t>Licznik tego ułamka to zdyskontowane wpływy z obligacji. Każdy z nich jest wazony liczba lat od początku emisji (</a:t>
            </a:r>
            <a:r>
              <a:rPr lang="pl-PL" dirty="0" err="1" smtClean="0"/>
              <a:t>wsp</a:t>
            </a:r>
            <a:r>
              <a:rPr lang="pl-PL" dirty="0" smtClean="0"/>
              <a:t>. I  ma wartości od 1 do n)</a:t>
            </a:r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Mianownik tego ułamka  to cena czysta obligacji. Może wobec tego być zstąpiony symbolem P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42</a:t>
            </a:fld>
            <a:endParaRPr lang="pl-PL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493" y="3284984"/>
            <a:ext cx="6627813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79303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 obliczania </a:t>
            </a:r>
            <a:r>
              <a:rPr lang="pl-PL" dirty="0" err="1" smtClean="0"/>
              <a:t>duracji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Załóżmy, że rentowność (Y) wynosi 5% Niech kupon I=6, zapadalność n=4 lata </a:t>
            </a:r>
            <a:r>
              <a:rPr lang="pl-PL" dirty="0" err="1"/>
              <a:t>d</a:t>
            </a:r>
            <a:r>
              <a:rPr lang="pl-PL" dirty="0" err="1" smtClean="0"/>
              <a:t>uracja</a:t>
            </a:r>
            <a:r>
              <a:rPr lang="pl-PL" dirty="0" smtClean="0"/>
              <a:t> D będzie miała w tym przypadku postać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D=3,69 </a:t>
            </a:r>
          </a:p>
          <a:p>
            <a:r>
              <a:rPr lang="pl-PL" dirty="0" smtClean="0"/>
              <a:t>Wynik ten można zinterpretować następująco: zwrot zainwestowanych pieniędzy w obligację czteroletnią o kuponie 6%  i rentowności 5% nastąpi po 3,69 roku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43</a:t>
            </a:fld>
            <a:endParaRPr lang="pl-P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3048000"/>
            <a:ext cx="89614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13472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Od czego zależy </a:t>
            </a:r>
            <a:r>
              <a:rPr lang="pl-PL" dirty="0" err="1" smtClean="0"/>
              <a:t>duracja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kumimoji="0" lang="pl-PL" altLang="pl-PL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Zapadalności. Im dalszy termin zapadalności, tym wyższa </a:t>
            </a:r>
            <a:r>
              <a:rPr kumimoji="0" lang="pl-PL" altLang="pl-PL" sz="3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duracja</a:t>
            </a:r>
            <a:endParaRPr kumimoji="0" lang="pl-PL" altLang="pl-PL" sz="3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kumimoji="0" lang="pl-PL" altLang="pl-PL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b) Rentowności. Jeśli rentowność rośnie, </a:t>
            </a:r>
            <a:r>
              <a:rPr kumimoji="0" lang="pl-PL" altLang="pl-PL" sz="3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duracja</a:t>
            </a:r>
            <a:r>
              <a:rPr kumimoji="0" lang="pl-PL" altLang="pl-PL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się skraca.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kumimoji="0" lang="pl-PL" altLang="pl-PL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c) Kuponu. Im niższy kupon, tym </a:t>
            </a:r>
            <a:r>
              <a:rPr kumimoji="0" lang="pl-PL" altLang="pl-PL" sz="3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duracja</a:t>
            </a:r>
            <a:r>
              <a:rPr kumimoji="0" lang="pl-PL" altLang="pl-PL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większa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kumimoji="0" lang="pl-PL" altLang="pl-PL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d) Częstotliwość płacenia kuponu. Im większa, tym </a:t>
            </a:r>
            <a:r>
              <a:rPr lang="pl-PL" altLang="pl-PL" sz="3000" kern="0" dirty="0">
                <a:solidFill>
                  <a:srgbClr val="000000"/>
                </a:solidFill>
                <a:latin typeface="Arial"/>
              </a:rPr>
              <a:t>d</a:t>
            </a:r>
            <a:r>
              <a:rPr kumimoji="0" lang="pl-PL" altLang="pl-PL" sz="3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uracja</a:t>
            </a:r>
            <a:r>
              <a:rPr kumimoji="0" lang="pl-PL" altLang="pl-PL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krótsza (w USA np. kupon</a:t>
            </a:r>
            <a:r>
              <a:rPr kumimoji="0" lang="pl-PL" altLang="pl-PL" sz="3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płaci się z reguły dwa razy do roku</a:t>
            </a:r>
            <a:endParaRPr kumimoji="0" lang="pl-PL" altLang="pl-PL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44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30855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Duracja</a:t>
            </a:r>
            <a:r>
              <a:rPr lang="pl-PL" dirty="0" smtClean="0"/>
              <a:t> portfela obligacji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Obliczanie </a:t>
            </a:r>
            <a:r>
              <a:rPr lang="pl-PL" dirty="0" err="1" smtClean="0"/>
              <a:t>duracji</a:t>
            </a:r>
            <a:r>
              <a:rPr lang="pl-PL" dirty="0" smtClean="0"/>
              <a:t> portfela jest proste. Jest to suma </a:t>
            </a:r>
            <a:r>
              <a:rPr lang="pl-PL" dirty="0" err="1" smtClean="0"/>
              <a:t>duracji</a:t>
            </a:r>
            <a:r>
              <a:rPr lang="pl-PL" dirty="0" smtClean="0"/>
              <a:t> papierów dłużnych ważonych ich udziałami w wartości portfela</a:t>
            </a:r>
          </a:p>
          <a:p>
            <a:r>
              <a:rPr lang="pl-PL" dirty="0" smtClean="0"/>
              <a:t>Ze względu na skomplikowany proces określania ryzyka portfela obligacji, do jego szacowania stosuje się </a:t>
            </a:r>
            <a:r>
              <a:rPr lang="pl-PL" dirty="0" err="1" smtClean="0"/>
              <a:t>durację</a:t>
            </a:r>
            <a:r>
              <a:rPr lang="pl-PL" dirty="0" smtClean="0"/>
              <a:t>, szczególnie dla papierów bez ryzyka kredytowego (papiery skarbowe). Skracanie </a:t>
            </a:r>
            <a:r>
              <a:rPr lang="pl-PL" dirty="0" err="1" smtClean="0"/>
              <a:t>duracji</a:t>
            </a:r>
            <a:r>
              <a:rPr lang="pl-PL" dirty="0" smtClean="0"/>
              <a:t> (przez wymianę składowych portfela) zmniejsza ryzyka portfela, wydłużanie - zwiększa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45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95752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Zarządzanie papierami dłużnymi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Część zasobów papierów dłużnych, dla uniknięcia ryzyka nominalnej stopy zwrotu,  banki pozostawią do zapadnięcia. Jest to tzw. portfel lokacyjny</a:t>
            </a:r>
          </a:p>
          <a:p>
            <a:r>
              <a:rPr lang="pl-PL" dirty="0" smtClean="0"/>
              <a:t>Ze względy na płynność banki intensywnie handlują pozostałymi papierami dłużnymi. Zasób takich papierów określa się je jako  portfel handlowy</a:t>
            </a:r>
          </a:p>
          <a:p>
            <a:r>
              <a:rPr lang="pl-PL" dirty="0" smtClean="0"/>
              <a:t>Minimalny ruch na cenie  lub rentowności 1/100%</a:t>
            </a:r>
          </a:p>
          <a:p>
            <a:r>
              <a:rPr lang="pl-PL" dirty="0" smtClean="0"/>
              <a:t>Na ogół obligacje pozostają w portfelu nie dłużej niż 3 dni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46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16682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Serie obligacji, współczynniki konwersji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Na każdym rynku jest wiele serii obligacji, samych skarbowych jest w Polsce kilkadziesiąt.</a:t>
            </a:r>
          </a:p>
          <a:p>
            <a:r>
              <a:rPr lang="pl-PL" dirty="0" smtClean="0"/>
              <a:t> Teoretycznie każda seria tworzy osobny rynek.  Gdyby tak było, handel obligacjami byłby bardzo rozdrobniony. Dlatego tworzy się </a:t>
            </a:r>
            <a:r>
              <a:rPr lang="pl-PL" dirty="0"/>
              <a:t>t</a:t>
            </a:r>
            <a:r>
              <a:rPr lang="pl-PL" dirty="0" smtClean="0"/>
              <a:t>zw. współczynnik konwersji, sprowadzający je do benchmarków</a:t>
            </a:r>
          </a:p>
          <a:p>
            <a:r>
              <a:rPr lang="pl-PL" dirty="0" smtClean="0"/>
              <a:t>Współczynnik konwersji – współczynnik przeliczający dana ilość obligacji o określonej zapadalności i </a:t>
            </a:r>
            <a:r>
              <a:rPr lang="pl-PL" dirty="0" err="1" smtClean="0"/>
              <a:t>i</a:t>
            </a:r>
            <a:r>
              <a:rPr lang="pl-PL" dirty="0" smtClean="0"/>
              <a:t> kuponie na odpowiednią ilość obligacji o innej zapadalności i kuponie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47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83900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Zasady konstrukcji współczynnika konwersji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Konwersji podlegają obligacje tego samego emitenta (przede wszystkim skarbu państwa), nie w pełnym jednak zakresie zapadalności</a:t>
            </a:r>
          </a:p>
          <a:p>
            <a:r>
              <a:rPr lang="pl-PL" dirty="0" smtClean="0"/>
              <a:t>Centralnym elementem jest tzw. benchmark. Na GPW benchmarkiem jest obligacja skarbowa pięcioletnia o określonym oprocentowaniu</a:t>
            </a:r>
          </a:p>
          <a:p>
            <a:r>
              <a:rPr lang="pl-PL" dirty="0" smtClean="0"/>
              <a:t>Konwersji na ten benchmark dolegają obligacje o zapadalności 3-6 lat</a:t>
            </a:r>
          </a:p>
          <a:p>
            <a:r>
              <a:rPr lang="pl-PL" dirty="0" smtClean="0"/>
              <a:t>Rezultatem zastosowania współczynnika konwersji jest wskazanie, ile obligacji danej serii trzeba aby zastąpić określoną ilość obligacji benchmarkach</a:t>
            </a:r>
          </a:p>
          <a:p>
            <a:r>
              <a:rPr lang="pl-PL" dirty="0" smtClean="0"/>
              <a:t>Jeden kontrakt benchmarkowi może być zastąpiony tylko jedną serią obligacji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48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9166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Wskaźniki rynku papierów dłużnych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Z</a:t>
            </a:r>
            <a:r>
              <a:rPr lang="pl-PL" dirty="0" smtClean="0"/>
              <a:t>e względu na charakter papierów dłużnych ich indeksy, choć są, odgrywają marginalną role</a:t>
            </a:r>
          </a:p>
          <a:p>
            <a:r>
              <a:rPr lang="pl-PL" dirty="0" smtClean="0"/>
              <a:t>Podstawą są benchmarki, tj. rentowności papierów skarbowych o zapadalności 5, 10 i 20 lat </a:t>
            </a:r>
          </a:p>
          <a:p>
            <a:r>
              <a:rPr lang="pl-PL" dirty="0" smtClean="0"/>
              <a:t>Na rynku międzynawowym są to </a:t>
            </a:r>
            <a:r>
              <a:rPr lang="pl-PL" dirty="0" err="1" smtClean="0"/>
              <a:t>benchmarkowe</a:t>
            </a:r>
            <a:r>
              <a:rPr lang="pl-PL" dirty="0" smtClean="0"/>
              <a:t> obligacje skarbowe  USA (T-</a:t>
            </a:r>
            <a:r>
              <a:rPr lang="pl-PL" dirty="0" err="1" smtClean="0"/>
              <a:t>Bonds</a:t>
            </a:r>
            <a:r>
              <a:rPr lang="pl-PL" dirty="0" smtClean="0"/>
              <a:t>), niemieckie (</a:t>
            </a:r>
            <a:r>
              <a:rPr lang="pl-PL" dirty="0" err="1" smtClean="0"/>
              <a:t>Budesanleihe</a:t>
            </a:r>
            <a:r>
              <a:rPr lang="pl-PL" dirty="0" smtClean="0"/>
              <a:t>), brytyjskie (</a:t>
            </a:r>
            <a:r>
              <a:rPr lang="pl-PL" dirty="0" err="1" smtClean="0"/>
              <a:t>Gilts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49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1126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Ustawy regulujące obrót i emisje papierów dłużnych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Ustawa o obligacjach</a:t>
            </a:r>
          </a:p>
          <a:p>
            <a:r>
              <a:rPr lang="pl-PL" dirty="0" smtClean="0"/>
              <a:t>Ustawa o listach zastawnych</a:t>
            </a:r>
          </a:p>
          <a:p>
            <a:r>
              <a:rPr lang="pl-PL" dirty="0" smtClean="0"/>
              <a:t>Ustawa o finansach publicznych</a:t>
            </a:r>
          </a:p>
          <a:p>
            <a:r>
              <a:rPr lang="pl-PL" dirty="0" smtClean="0"/>
              <a:t>Ustawa NBP</a:t>
            </a:r>
          </a:p>
          <a:p>
            <a:r>
              <a:rPr lang="pl-PL" dirty="0">
                <a:solidFill>
                  <a:prstClr val="black"/>
                </a:solidFill>
              </a:rPr>
              <a:t>Ustawa obrocie instrumentami finansowymi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13323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Forward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Transakcja w której rozliczenie </a:t>
            </a:r>
            <a:r>
              <a:rPr lang="pl-PL" dirty="0"/>
              <a:t>(</a:t>
            </a:r>
            <a:r>
              <a:rPr lang="pl-PL" dirty="0" smtClean="0"/>
              <a:t>dostawa określonego dobra lub instrumentu finansowego następuje znacznie później niż jej zawarcie</a:t>
            </a:r>
          </a:p>
          <a:p>
            <a:r>
              <a:rPr lang="pl-PL" dirty="0" smtClean="0"/>
              <a:t>Nie zbędne elementy transakcji </a:t>
            </a:r>
            <a:r>
              <a:rPr lang="pl-PL" dirty="0" err="1" smtClean="0"/>
              <a:t>forward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r>
              <a:rPr lang="pl-PL" dirty="0" smtClean="0"/>
              <a:t>- ilość i charakter walorów podlegających rozliczeniu (wielkość kontraktu)</a:t>
            </a:r>
          </a:p>
          <a:p>
            <a:pPr>
              <a:buFontTx/>
              <a:buChar char="-"/>
            </a:pPr>
            <a:r>
              <a:rPr lang="pl-PL" dirty="0" smtClean="0"/>
              <a:t>data rozliczenia</a:t>
            </a:r>
          </a:p>
          <a:p>
            <a:pPr>
              <a:buFontTx/>
              <a:buChar char="-"/>
            </a:pPr>
            <a:r>
              <a:rPr lang="pl-PL" dirty="0"/>
              <a:t>c</a:t>
            </a:r>
            <a:r>
              <a:rPr lang="pl-PL" dirty="0" smtClean="0"/>
              <a:t>ena kontraktu </a:t>
            </a:r>
            <a:r>
              <a:rPr lang="pl-PL" dirty="0" err="1" smtClean="0"/>
              <a:t>forward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/>
              <a:t>w</a:t>
            </a:r>
            <a:r>
              <a:rPr lang="pl-PL" dirty="0" smtClean="0"/>
              <a:t>ielkość ewentualnej zaliczki (płaci kupujący)</a:t>
            </a:r>
          </a:p>
          <a:p>
            <a:pPr>
              <a:buFontTx/>
              <a:buChar char="-"/>
            </a:pPr>
            <a:r>
              <a:rPr lang="pl-PL" dirty="0"/>
              <a:t>s</a:t>
            </a:r>
            <a:r>
              <a:rPr lang="pl-PL" dirty="0" smtClean="0"/>
              <a:t>posób rozliczenia: rzeczywisty i nierzeczywisty, tj. z fizyczną dostawą czy tylko rozliczenie finansowe różnic cenowych</a:t>
            </a:r>
          </a:p>
          <a:p>
            <a:pPr marL="0" indent="0">
              <a:buNone/>
            </a:pPr>
            <a:r>
              <a:rPr lang="pl-PL" dirty="0" smtClean="0"/>
              <a:t>W kontrakcie nierzeczywistym, jeśli cena </a:t>
            </a:r>
            <a:r>
              <a:rPr lang="pl-PL" dirty="0" err="1" smtClean="0"/>
              <a:t>forward</a:t>
            </a:r>
            <a:r>
              <a:rPr lang="pl-PL" dirty="0" smtClean="0"/>
              <a:t> była wyższa niż cena spot (tj. na przykład na giełdzie), różnicę płaci sprzedający, kiedy niższa -kupujący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50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07397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Forward</a:t>
            </a:r>
            <a:r>
              <a:rPr lang="pl-PL" dirty="0" smtClean="0"/>
              <a:t> </a:t>
            </a:r>
            <a:r>
              <a:rPr lang="pl-PL" dirty="0" err="1" smtClean="0"/>
              <a:t>Rate</a:t>
            </a:r>
            <a:r>
              <a:rPr lang="pl-PL" dirty="0" smtClean="0"/>
              <a:t> Agreement (FRA)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Jest to określenie oprocentowania wirtualnego kredytu, który ma być zaciągnięty w przyszłości </a:t>
            </a:r>
          </a:p>
          <a:p>
            <a:r>
              <a:rPr lang="pl-PL" dirty="0" smtClean="0"/>
              <a:t>Kredyt ten nie jest zaciągany, bo jest to kontrakt nierzeczywisty. Rozlicznie jest następujące:</a:t>
            </a:r>
          </a:p>
          <a:p>
            <a:r>
              <a:rPr lang="pl-PL" dirty="0" smtClean="0"/>
              <a:t>FRA – oprocentowanie kredytu w dniu zapadnięcia tego terminowego kontraktu</a:t>
            </a:r>
          </a:p>
          <a:p>
            <a:r>
              <a:rPr lang="pl-PL" dirty="0" smtClean="0"/>
              <a:t>Określenie pozycji partnerów: tzw. długa pozycja określa udzielającego (wirtualnie) kredyt, krótka – </a:t>
            </a:r>
            <a:r>
              <a:rPr lang="pl-PL" dirty="0" err="1" smtClean="0"/>
              <a:t>pobirajacego</a:t>
            </a:r>
            <a:r>
              <a:rPr lang="pl-PL" dirty="0" smtClean="0"/>
              <a:t> kredyt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51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39019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 FRA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l-PL" sz="5100" dirty="0" smtClean="0"/>
              <a:t>W kontrakcie FRA podaje się zawsze początek udzielonego kredytu i okres jego spłaty od momentu zawarcia danego  kontraktu terminowego. Tak więc </a:t>
            </a:r>
          </a:p>
          <a:p>
            <a:pPr marL="0" indent="0" algn="ctr">
              <a:buNone/>
            </a:pPr>
            <a:r>
              <a:rPr lang="pl-PL" sz="5100" dirty="0" smtClean="0"/>
              <a:t>FRA</a:t>
            </a:r>
            <a:r>
              <a:rPr lang="pl-PL" sz="5100" baseline="-25000" dirty="0" smtClean="0"/>
              <a:t>6x9 </a:t>
            </a:r>
            <a:r>
              <a:rPr lang="pl-PL" sz="5100" dirty="0" smtClean="0"/>
              <a:t>oznacza</a:t>
            </a:r>
          </a:p>
          <a:p>
            <a:pPr marL="0" indent="0">
              <a:buNone/>
            </a:pPr>
            <a:r>
              <a:rPr lang="pl-PL" sz="5100" dirty="0" smtClean="0"/>
              <a:t>Kredyt (wirtualny), który ma być wzięty za sześć miesięcy, a spłacony za 9 miesięcy (czas trwania kredytu- 3 miesiące)</a:t>
            </a:r>
          </a:p>
          <a:p>
            <a:pPr marL="0" indent="0">
              <a:buNone/>
            </a:pPr>
            <a:r>
              <a:rPr lang="pl-PL" sz="5100" dirty="0" smtClean="0"/>
              <a:t>Jeśli FRA wynosiło np. 3%, a za pół roku 3-miesieczny kredyt wynosił 4%, przy nominale kredytu 1 000 000 zł to długa pozycja otrzymuje</a:t>
            </a:r>
          </a:p>
          <a:p>
            <a:pPr marL="0" indent="0" algn="ctr">
              <a:buNone/>
            </a:pPr>
            <a:r>
              <a:rPr lang="pl-PL" sz="5100" dirty="0" smtClean="0"/>
              <a:t>(4% - 3%)/2* x 1 000 000 zł =  5000 zł</a:t>
            </a:r>
          </a:p>
          <a:p>
            <a:pPr marL="0" indent="0">
              <a:buNone/>
            </a:pPr>
            <a:endParaRPr lang="pl-PL" sz="3800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*</a:t>
            </a:r>
            <a:r>
              <a:rPr lang="pl-PL" sz="2900" dirty="0" smtClean="0"/>
              <a:t>dzielenie przez 2wynika z faktu, że odsetki zawsze liczone są na cały rok, a tu rozliczenie przypada po pół roku</a:t>
            </a:r>
            <a:endParaRPr lang="pl-PL" sz="29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52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45476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Obliczanie FRA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Cena FRA (tj. odsetki od wirtualnego kredytu) obliczane są metoda arbitrażową, biorąc pod uwagę rozwiązanie alternatywne. Jest nim zaciągnięcie od razu kredytu na, jak w przykładzie 9 miesięcy, i ulokowanie ich od razu na 6 miesięcznym depozycie. Wycofanie depozytu nastąpiłoby dopiero po tym okresie.</a:t>
            </a:r>
          </a:p>
          <a:p>
            <a:r>
              <a:rPr lang="pl-PL" dirty="0" smtClean="0"/>
              <a:t>Koszty oprocentowania musiałaby być w obu przypadkach takie same. Znając więc bieżące wartości oprocentowania : 6 mies. depozytu i 9 mies. kredytu, obliczamy </a:t>
            </a:r>
            <a:r>
              <a:rPr lang="pl-PL" sz="2600" dirty="0" smtClean="0">
                <a:solidFill>
                  <a:prstClr val="black"/>
                </a:solidFill>
              </a:rPr>
              <a:t>FRA</a:t>
            </a:r>
            <a:r>
              <a:rPr lang="pl-PL" sz="2600" baseline="-25000" dirty="0" smtClean="0">
                <a:solidFill>
                  <a:prstClr val="black"/>
                </a:solidFill>
              </a:rPr>
              <a:t>6x9 </a:t>
            </a:r>
            <a:r>
              <a:rPr lang="pl-PL" sz="3000" dirty="0" smtClean="0">
                <a:solidFill>
                  <a:prstClr val="black"/>
                </a:solidFill>
              </a:rPr>
              <a:t>czyli odsetki wirtualnego kredytu, jaki ma być wzięty za pół roku na 3 miesiące</a:t>
            </a:r>
          </a:p>
          <a:p>
            <a:r>
              <a:rPr lang="pl-PL" sz="3000" dirty="0" smtClean="0">
                <a:solidFill>
                  <a:prstClr val="black"/>
                </a:solidFill>
              </a:rPr>
              <a:t>FRA nigdy nie oblicza się w oparciu o prognozy uznając, że to co ma być w przyszłości jest już zdyskontowane przez rynek w bieżącym opracowaniu</a:t>
            </a:r>
            <a:endParaRPr lang="pl-PL" sz="3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53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8133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Swap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Ta transakcja jest stosowana, gdy jedna ze stron (np. biorący kredyt) chciałby mieć stałe koszty jego zaciągnięcia.</a:t>
            </a:r>
          </a:p>
          <a:p>
            <a:r>
              <a:rPr lang="pl-PL" dirty="0" smtClean="0"/>
              <a:t>To jest istotne, bo większość kredytów jest udzielanych w oparciu o zmieniające się w czasie oprocentowanie</a:t>
            </a:r>
          </a:p>
          <a:p>
            <a:r>
              <a:rPr lang="pl-PL" dirty="0" smtClean="0"/>
              <a:t>Przy periodycznych rozliczeniach chodzi o to, by np. wzrost odsetek od kredytu był rekompensowany przez wpływy z kontraktu </a:t>
            </a:r>
            <a:r>
              <a:rPr lang="pl-PL" dirty="0" err="1" smtClean="0"/>
              <a:t>swap</a:t>
            </a:r>
            <a:r>
              <a:rPr lang="pl-PL" dirty="0" smtClean="0"/>
              <a:t>. Oznacza to jednak także zgodę, że w przypadku ich spadku trzeba </a:t>
            </a:r>
            <a:r>
              <a:rPr lang="pl-PL" dirty="0" err="1" smtClean="0"/>
              <a:t>będzieróżnicę</a:t>
            </a:r>
            <a:r>
              <a:rPr lang="pl-PL" dirty="0" smtClean="0"/>
              <a:t>  wypłacić partnerowi </a:t>
            </a:r>
            <a:r>
              <a:rPr lang="pl-PL" dirty="0" err="1" smtClean="0"/>
              <a:t>swap’owemu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54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460390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4C84BBC-A45F-440D-B718-1C57754DA133}" type="slidenum">
              <a:rPr lang="pl-PL" altLang="pl-PL" smtClean="0">
                <a:solidFill>
                  <a:prstClr val="black"/>
                </a:solidFill>
              </a:rPr>
              <a:pPr eaLnBrk="1" hangingPunct="1"/>
              <a:t>55</a:t>
            </a:fld>
            <a:endParaRPr lang="pl-PL" altLang="pl-PL" smtClean="0">
              <a:solidFill>
                <a:prstClr val="black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pPr eaLnBrk="1" hangingPunct="1"/>
            <a:r>
              <a:rPr lang="pl-PL" altLang="pl-PL" dirty="0" err="1" smtClean="0"/>
              <a:t>Swap</a:t>
            </a:r>
            <a:r>
              <a:rPr lang="pl-PL" altLang="pl-PL" dirty="0" smtClean="0"/>
              <a:t>. Przykład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925" y="1124744"/>
            <a:ext cx="8669338" cy="532859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pl-PL" altLang="pl-PL" sz="2800" dirty="0" smtClean="0"/>
              <a:t>Załóżmy, że stopy procentowe, tj. WIBOR 6 M = 5%, co obie strony przyjęły jako </a:t>
            </a:r>
            <a:r>
              <a:rPr lang="pl-PL" altLang="pl-PL" sz="2800" i="1" dirty="0" smtClean="0"/>
              <a:t>cenę kontraktu </a:t>
            </a:r>
            <a:r>
              <a:rPr lang="pl-PL" altLang="pl-PL" sz="2800" i="1" dirty="0" err="1" smtClean="0"/>
              <a:t>swap</a:t>
            </a:r>
            <a:r>
              <a:rPr lang="pl-PL" altLang="pl-PL" sz="2800" i="1" dirty="0" smtClean="0"/>
              <a:t>.</a:t>
            </a:r>
            <a:r>
              <a:rPr lang="pl-PL" altLang="pl-PL" sz="2800" dirty="0" smtClean="0"/>
              <a:t> Umowę zawarto na 1,5 roku, z trzema rozliczeniami, co pół roku, na 1000 000 zł (</a:t>
            </a:r>
            <a:r>
              <a:rPr lang="pl-PL" altLang="pl-PL" sz="2800" dirty="0" err="1" smtClean="0"/>
              <a:t>wartośc</a:t>
            </a:r>
            <a:r>
              <a:rPr lang="pl-PL" altLang="pl-PL" sz="2800" dirty="0" smtClean="0"/>
              <a:t> kontraktu, </a:t>
            </a:r>
            <a:r>
              <a:rPr lang="pl-PL" altLang="pl-PL" sz="2800" dirty="0" err="1" smtClean="0"/>
              <a:t>ang</a:t>
            </a:r>
            <a:r>
              <a:rPr lang="pl-PL" altLang="pl-PL" sz="2800" dirty="0" smtClean="0"/>
              <a:t> - </a:t>
            </a:r>
            <a:r>
              <a:rPr lang="pl-PL" altLang="pl-PL" sz="2800" dirty="0" err="1" smtClean="0"/>
              <a:t>notional</a:t>
            </a:r>
            <a:r>
              <a:rPr lang="pl-PL" altLang="pl-PL" sz="2800" dirty="0" smtClean="0"/>
              <a:t> principal). Za pół roku, za rok i za 1, 5 roku WIBOR 6 M wyniósł odpowiednio: 6%, 4% i 6,5%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800" dirty="0" smtClean="0"/>
              <a:t>Po pierwszym okresie krótka pozycja wypłacił długiej: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l-PL" altLang="pl-PL" sz="2800" dirty="0" smtClean="0"/>
              <a:t>	</a:t>
            </a:r>
            <a:r>
              <a:rPr lang="pl-PL" altLang="pl-PL" sz="2800" dirty="0" smtClean="0">
                <a:cs typeface="Arial" charset="0"/>
              </a:rPr>
              <a:t>		</a:t>
            </a:r>
            <a:r>
              <a:rPr lang="en-US" altLang="pl-PL" sz="2800" dirty="0" smtClean="0">
                <a:cs typeface="Arial" charset="0"/>
              </a:rPr>
              <a:t>½</a:t>
            </a:r>
            <a:r>
              <a:rPr lang="pl-PL" altLang="pl-PL" sz="2800" dirty="0" smtClean="0">
                <a:cs typeface="Arial" charset="0"/>
              </a:rPr>
              <a:t>(6%-5%)</a:t>
            </a:r>
            <a:r>
              <a:rPr lang="en-US" altLang="pl-PL" sz="2800" dirty="0" smtClean="0">
                <a:cs typeface="Arial" charset="0"/>
              </a:rPr>
              <a:t>×</a:t>
            </a:r>
            <a:r>
              <a:rPr lang="pl-PL" altLang="pl-PL" sz="2800" dirty="0" smtClean="0">
                <a:cs typeface="Arial" charset="0"/>
              </a:rPr>
              <a:t>1000 000 zł = 5000 zł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l-PL" altLang="pl-PL" sz="2800" dirty="0" smtClean="0">
                <a:cs typeface="Arial" charset="0"/>
              </a:rPr>
              <a:t>	- po drugim okresie </a:t>
            </a:r>
            <a:r>
              <a:rPr lang="pl-PL" altLang="pl-PL" sz="2800" dirty="0" err="1" smtClean="0"/>
              <a:t>dluga</a:t>
            </a:r>
            <a:r>
              <a:rPr lang="pl-PL" altLang="pl-PL" sz="2800" dirty="0" smtClean="0"/>
              <a:t> pozycja wypłacił krótkiej</a:t>
            </a:r>
            <a:endParaRPr lang="pl-PL" altLang="pl-PL" sz="28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l-PL" altLang="pl-PL" sz="2800" dirty="0" smtClean="0">
                <a:cs typeface="Arial" charset="0"/>
              </a:rPr>
              <a:t>		 	</a:t>
            </a:r>
            <a:r>
              <a:rPr lang="en-US" altLang="pl-PL" sz="2800" dirty="0" smtClean="0">
                <a:cs typeface="Arial" charset="0"/>
              </a:rPr>
              <a:t>½</a:t>
            </a:r>
            <a:r>
              <a:rPr lang="pl-PL" altLang="pl-PL" sz="2800" dirty="0" smtClean="0">
                <a:cs typeface="Arial" charset="0"/>
              </a:rPr>
              <a:t>(5%-4%)</a:t>
            </a:r>
            <a:r>
              <a:rPr lang="en-US" altLang="pl-PL" sz="2800" dirty="0" smtClean="0">
                <a:cs typeface="Arial" charset="0"/>
              </a:rPr>
              <a:t>×</a:t>
            </a:r>
            <a:r>
              <a:rPr lang="pl-PL" altLang="pl-PL" sz="2800" dirty="0" smtClean="0">
                <a:cs typeface="Arial" charset="0"/>
              </a:rPr>
              <a:t>1000 000 zł = 5000 zł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l-PL" altLang="pl-PL" sz="2800" dirty="0" smtClean="0">
                <a:cs typeface="Arial" charset="0"/>
              </a:rPr>
              <a:t>	 po trzecim okresie </a:t>
            </a:r>
            <a:r>
              <a:rPr lang="pl-PL" altLang="pl-PL" sz="2800" dirty="0" smtClean="0"/>
              <a:t>krótka pozycja wypłacił długiej</a:t>
            </a:r>
            <a:endParaRPr lang="pl-PL" altLang="pl-PL" sz="28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l-PL" altLang="pl-PL" sz="2800" dirty="0" smtClean="0">
                <a:cs typeface="Arial" charset="0"/>
              </a:rPr>
              <a:t>		 	</a:t>
            </a:r>
            <a:r>
              <a:rPr lang="en-US" altLang="pl-PL" sz="2800" dirty="0" smtClean="0">
                <a:cs typeface="Arial" charset="0"/>
              </a:rPr>
              <a:t>½</a:t>
            </a:r>
            <a:r>
              <a:rPr lang="pl-PL" altLang="pl-PL" sz="2800" dirty="0" smtClean="0">
                <a:cs typeface="Arial" charset="0"/>
              </a:rPr>
              <a:t>(6,5%-5%)</a:t>
            </a:r>
            <a:r>
              <a:rPr lang="en-US" altLang="pl-PL" sz="2800" dirty="0" smtClean="0">
                <a:cs typeface="Arial" charset="0"/>
              </a:rPr>
              <a:t>×</a:t>
            </a:r>
            <a:r>
              <a:rPr lang="pl-PL" altLang="pl-PL" sz="2800" dirty="0" smtClean="0">
                <a:cs typeface="Arial" charset="0"/>
              </a:rPr>
              <a:t>1000 000 zł = 7500 zł</a:t>
            </a:r>
            <a:endParaRPr lang="en-US" altLang="pl-PL" sz="28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3056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4F3A127-77D0-4617-85D0-C886F12A1131}" type="slidenum">
              <a:rPr lang="pl-PL" altLang="pl-PL" smtClean="0">
                <a:solidFill>
                  <a:prstClr val="black"/>
                </a:solidFill>
              </a:rPr>
              <a:pPr eaLnBrk="1" hangingPunct="1"/>
              <a:t>56</a:t>
            </a:fld>
            <a:endParaRPr lang="pl-PL" altLang="pl-PL" smtClean="0">
              <a:solidFill>
                <a:prstClr val="black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ctr" eaLnBrk="1" hangingPunct="1"/>
            <a:r>
              <a:rPr lang="pl-PL" altLang="pl-PL" smtClean="0"/>
              <a:t>Swap. Przykład cd.</a:t>
            </a: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714375" y="1773238"/>
            <a:ext cx="7386638" cy="4914900"/>
            <a:chOff x="1701" y="6664"/>
            <a:chExt cx="8883" cy="7740"/>
          </a:xfrm>
        </p:grpSpPr>
        <p:sp>
          <p:nvSpPr>
            <p:cNvPr id="9228" name="Text Box 5"/>
            <p:cNvSpPr txBox="1">
              <a:spLocks noChangeArrowheads="1"/>
            </p:cNvSpPr>
            <p:nvPr/>
          </p:nvSpPr>
          <p:spPr bwMode="auto">
            <a:xfrm>
              <a:off x="1701" y="6664"/>
              <a:ext cx="8883" cy="774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pl-PL" altLang="pl-PL" sz="1200" dirty="0">
                  <a:solidFill>
                    <a:prstClr val="black"/>
                  </a:solidFill>
                  <a:latin typeface="Arial" charset="0"/>
                </a:rPr>
                <a:t>	</a:t>
              </a:r>
            </a:p>
            <a:p>
              <a:pPr eaLnBrk="1" hangingPunct="1"/>
              <a:endParaRPr lang="pl-PL" altLang="pl-PL" sz="12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/>
              <a:endParaRPr lang="pl-PL" altLang="pl-PL" sz="12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>
                <a:spcAft>
                  <a:spcPts val="600"/>
                </a:spcAft>
              </a:pPr>
              <a:endParaRPr lang="pl-PL" altLang="pl-PL" sz="13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/>
              <a:r>
                <a:rPr lang="pl-PL" altLang="pl-PL" sz="1200" dirty="0">
                  <a:solidFill>
                    <a:prstClr val="black"/>
                  </a:solidFill>
                  <a:latin typeface="Arial" charset="0"/>
                </a:rPr>
                <a:t>									</a:t>
              </a:r>
            </a:p>
            <a:p>
              <a:pPr eaLnBrk="1" hangingPunct="1"/>
              <a:endParaRPr lang="pl-PL" altLang="pl-PL" sz="12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/>
              <a:r>
                <a:rPr lang="pl-PL" altLang="pl-PL" sz="1200" dirty="0">
                  <a:solidFill>
                    <a:prstClr val="black"/>
                  </a:solidFill>
                  <a:latin typeface="Arial" charset="0"/>
                </a:rPr>
                <a:t>									</a:t>
              </a:r>
            </a:p>
            <a:p>
              <a:pPr eaLnBrk="1" hangingPunct="1"/>
              <a:r>
                <a:rPr lang="pl-PL" altLang="pl-PL" sz="1200" dirty="0">
                  <a:solidFill>
                    <a:prstClr val="black"/>
                  </a:solidFill>
                  <a:latin typeface="Arial" charset="0"/>
                </a:rPr>
                <a:t>								</a:t>
              </a:r>
            </a:p>
            <a:p>
              <a:pPr eaLnBrk="1" hangingPunct="1">
                <a:spcAft>
                  <a:spcPts val="600"/>
                </a:spcAft>
              </a:pPr>
              <a:endParaRPr lang="pl-PL" altLang="pl-PL" sz="13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/>
              <a:endParaRPr lang="pl-PL" altLang="pl-PL" sz="12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>
                <a:spcAft>
                  <a:spcPts val="600"/>
                </a:spcAft>
              </a:pPr>
              <a:endParaRPr lang="pl-PL" altLang="pl-PL" sz="13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/>
              <a:endParaRPr lang="pl-PL" altLang="pl-PL" sz="12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/>
              <a:endParaRPr lang="pl-PL" altLang="pl-PL" sz="12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>
                <a:spcAft>
                  <a:spcPts val="600"/>
                </a:spcAft>
              </a:pPr>
              <a:r>
                <a:rPr lang="pl-PL" altLang="pl-PL" sz="1300" dirty="0">
                  <a:solidFill>
                    <a:prstClr val="black"/>
                  </a:solidFill>
                  <a:latin typeface="Arial" charset="0"/>
                </a:rPr>
                <a:t>		</a:t>
              </a:r>
            </a:p>
            <a:p>
              <a:pPr eaLnBrk="1" hangingPunct="1"/>
              <a:endParaRPr lang="pl-PL" altLang="pl-PL" sz="12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/>
              <a:endParaRPr lang="pl-PL" altLang="pl-PL" sz="12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/>
              <a:endParaRPr lang="pl-PL" altLang="pl-PL" sz="12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>
                <a:spcAft>
                  <a:spcPts val="600"/>
                </a:spcAft>
              </a:pPr>
              <a:endParaRPr lang="pl-PL" altLang="pl-PL" sz="13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>
                <a:spcAft>
                  <a:spcPts val="600"/>
                </a:spcAft>
              </a:pPr>
              <a:endParaRPr lang="pl-PL" altLang="pl-PL" sz="13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/>
              <a:endParaRPr lang="pl-PL" altLang="pl-PL" sz="12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>
                <a:spcAft>
                  <a:spcPts val="600"/>
                </a:spcAft>
              </a:pPr>
              <a:r>
                <a:rPr lang="pl-PL" altLang="pl-PL" sz="1300" dirty="0">
                  <a:solidFill>
                    <a:prstClr val="black"/>
                  </a:solidFill>
                  <a:latin typeface="Arial" charset="0"/>
                </a:rPr>
                <a:t>	     				</a:t>
              </a:r>
            </a:p>
            <a:p>
              <a:pPr eaLnBrk="1" hangingPunct="1">
                <a:spcAft>
                  <a:spcPts val="600"/>
                </a:spcAft>
              </a:pPr>
              <a:r>
                <a:rPr lang="pl-PL" altLang="pl-PL" sz="1300" dirty="0">
                  <a:solidFill>
                    <a:prstClr val="black"/>
                  </a:solidFill>
                  <a:latin typeface="Arial" charset="0"/>
                </a:rPr>
                <a:t>			  </a:t>
              </a:r>
            </a:p>
            <a:p>
              <a:pPr eaLnBrk="1" hangingPunct="1">
                <a:spcAft>
                  <a:spcPts val="600"/>
                </a:spcAft>
              </a:pPr>
              <a:endParaRPr lang="pl-PL" altLang="pl-PL" sz="13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>
                <a:spcAft>
                  <a:spcPts val="600"/>
                </a:spcAft>
              </a:pPr>
              <a:endParaRPr lang="pl-PL" altLang="pl-PL" sz="13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>
                <a:spcAft>
                  <a:spcPts val="600"/>
                </a:spcAft>
              </a:pPr>
              <a:endParaRPr lang="pl-PL" altLang="pl-PL" sz="13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>
                <a:spcAft>
                  <a:spcPts val="600"/>
                </a:spcAft>
              </a:pPr>
              <a:r>
                <a:rPr lang="pl-PL" altLang="pl-PL" sz="1300" dirty="0">
                  <a:solidFill>
                    <a:prstClr val="black"/>
                  </a:solidFill>
                  <a:latin typeface="Arial" charset="0"/>
                </a:rPr>
                <a:t>				</a:t>
              </a:r>
            </a:p>
            <a:p>
              <a:pPr eaLnBrk="1" hangingPunct="1">
                <a:spcAft>
                  <a:spcPts val="600"/>
                </a:spcAft>
              </a:pPr>
              <a:r>
                <a:rPr lang="pl-PL" altLang="pl-PL" sz="1300" dirty="0">
                  <a:solidFill>
                    <a:prstClr val="black"/>
                  </a:solidFill>
                  <a:latin typeface="Arial" charset="0"/>
                </a:rPr>
                <a:t>	</a:t>
              </a:r>
            </a:p>
            <a:p>
              <a:pPr eaLnBrk="1" hangingPunct="1">
                <a:spcAft>
                  <a:spcPts val="600"/>
                </a:spcAft>
              </a:pPr>
              <a:endParaRPr lang="pl-PL" altLang="pl-PL" sz="13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>
                <a:spcAft>
                  <a:spcPts val="600"/>
                </a:spcAft>
              </a:pPr>
              <a:r>
                <a:rPr lang="pl-PL" altLang="pl-PL" sz="1300" dirty="0">
                  <a:solidFill>
                    <a:prstClr val="black"/>
                  </a:solidFill>
                  <a:latin typeface="Arial" charset="0"/>
                </a:rPr>
                <a:t>			   </a:t>
              </a:r>
            </a:p>
            <a:p>
              <a:pPr eaLnBrk="1" hangingPunct="1">
                <a:spcAft>
                  <a:spcPts val="600"/>
                </a:spcAft>
              </a:pPr>
              <a:endParaRPr lang="pl-PL" altLang="pl-PL" sz="13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>
                <a:spcAft>
                  <a:spcPts val="600"/>
                </a:spcAft>
              </a:pPr>
              <a:endParaRPr lang="pl-PL" altLang="pl-PL" sz="13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>
                <a:spcAft>
                  <a:spcPts val="600"/>
                </a:spcAft>
              </a:pPr>
              <a:endParaRPr lang="pl-PL" altLang="pl-PL" sz="1300" dirty="0">
                <a:solidFill>
                  <a:prstClr val="black"/>
                </a:solidFill>
                <a:latin typeface="Arial" charset="0"/>
              </a:endParaRPr>
            </a:p>
            <a:p>
              <a:pPr eaLnBrk="1" hangingPunct="1"/>
              <a:endParaRPr lang="pl-PL" altLang="pl-PL" dirty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229" name="Line 6"/>
            <p:cNvSpPr>
              <a:spLocks noChangeShapeType="1"/>
            </p:cNvSpPr>
            <p:nvPr/>
          </p:nvSpPr>
          <p:spPr bwMode="auto">
            <a:xfrm>
              <a:off x="2952" y="8154"/>
              <a:ext cx="53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9230" name="Line 7"/>
            <p:cNvSpPr>
              <a:spLocks noChangeShapeType="1"/>
            </p:cNvSpPr>
            <p:nvPr/>
          </p:nvSpPr>
          <p:spPr bwMode="auto">
            <a:xfrm flipH="1">
              <a:off x="6021" y="7204"/>
              <a:ext cx="0" cy="2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9231" name="Freeform 8"/>
            <p:cNvSpPr>
              <a:spLocks/>
            </p:cNvSpPr>
            <p:nvPr/>
          </p:nvSpPr>
          <p:spPr bwMode="auto">
            <a:xfrm>
              <a:off x="3384" y="7434"/>
              <a:ext cx="4896" cy="1176"/>
            </a:xfrm>
            <a:custGeom>
              <a:avLst/>
              <a:gdLst>
                <a:gd name="T0" fmla="*/ 0 w 4896"/>
                <a:gd name="T1" fmla="*/ 144 h 1176"/>
                <a:gd name="T2" fmla="*/ 1152 w 4896"/>
                <a:gd name="T3" fmla="*/ 432 h 1176"/>
                <a:gd name="T4" fmla="*/ 1728 w 4896"/>
                <a:gd name="T5" fmla="*/ 1008 h 1176"/>
                <a:gd name="T6" fmla="*/ 2736 w 4896"/>
                <a:gd name="T7" fmla="*/ 1152 h 1176"/>
                <a:gd name="T8" fmla="*/ 3600 w 4896"/>
                <a:gd name="T9" fmla="*/ 864 h 1176"/>
                <a:gd name="T10" fmla="*/ 3888 w 4896"/>
                <a:gd name="T11" fmla="*/ 144 h 1176"/>
                <a:gd name="T12" fmla="*/ 4896 w 4896"/>
                <a:gd name="T13" fmla="*/ 0 h 11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96"/>
                <a:gd name="T22" fmla="*/ 0 h 1176"/>
                <a:gd name="T23" fmla="*/ 4896 w 4896"/>
                <a:gd name="T24" fmla="*/ 1176 h 117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96" h="1176">
                  <a:moveTo>
                    <a:pt x="0" y="144"/>
                  </a:moveTo>
                  <a:cubicBezTo>
                    <a:pt x="432" y="216"/>
                    <a:pt x="864" y="288"/>
                    <a:pt x="1152" y="432"/>
                  </a:cubicBezTo>
                  <a:cubicBezTo>
                    <a:pt x="1440" y="576"/>
                    <a:pt x="1464" y="888"/>
                    <a:pt x="1728" y="1008"/>
                  </a:cubicBezTo>
                  <a:cubicBezTo>
                    <a:pt x="1992" y="1128"/>
                    <a:pt x="2424" y="1176"/>
                    <a:pt x="2736" y="1152"/>
                  </a:cubicBezTo>
                  <a:cubicBezTo>
                    <a:pt x="3048" y="1128"/>
                    <a:pt x="3408" y="1032"/>
                    <a:pt x="3600" y="864"/>
                  </a:cubicBezTo>
                  <a:cubicBezTo>
                    <a:pt x="3792" y="696"/>
                    <a:pt x="3672" y="288"/>
                    <a:pt x="3888" y="144"/>
                  </a:cubicBezTo>
                  <a:cubicBezTo>
                    <a:pt x="4104" y="0"/>
                    <a:pt x="4704" y="24"/>
                    <a:pt x="4896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9232" name="Text Box 9"/>
            <p:cNvSpPr txBox="1">
              <a:spLocks noChangeArrowheads="1"/>
            </p:cNvSpPr>
            <p:nvPr/>
          </p:nvSpPr>
          <p:spPr bwMode="auto">
            <a:xfrm>
              <a:off x="1873" y="11072"/>
              <a:ext cx="1440" cy="4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Aft>
                  <a:spcPts val="600"/>
                </a:spcAft>
              </a:pPr>
              <a:r>
                <a:rPr lang="pl-PL" altLang="pl-PL" sz="1200">
                  <a:solidFill>
                    <a:prstClr val="black"/>
                  </a:solidFill>
                  <a:latin typeface="Arial" charset="0"/>
                </a:rPr>
                <a:t>długa pozycja</a:t>
              </a:r>
            </a:p>
          </p:txBody>
        </p:sp>
        <p:sp>
          <p:nvSpPr>
            <p:cNvPr id="9233" name="Text Box 10"/>
            <p:cNvSpPr txBox="1">
              <a:spLocks noChangeArrowheads="1"/>
            </p:cNvSpPr>
            <p:nvPr/>
          </p:nvSpPr>
          <p:spPr bwMode="auto">
            <a:xfrm>
              <a:off x="8541" y="10847"/>
              <a:ext cx="1912" cy="49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Aft>
                  <a:spcPts val="600"/>
                </a:spcAft>
              </a:pPr>
              <a:r>
                <a:rPr lang="pl-PL" altLang="pl-PL" sz="1300">
                  <a:solidFill>
                    <a:prstClr val="black"/>
                  </a:solidFill>
                  <a:latin typeface="Arial" charset="0"/>
                </a:rPr>
                <a:t>krótka pozycja</a:t>
              </a:r>
              <a:endParaRPr lang="pl-PL" altLang="pl-PL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234" name="Text Box 11"/>
            <p:cNvSpPr txBox="1">
              <a:spLocks noChangeArrowheads="1"/>
            </p:cNvSpPr>
            <p:nvPr/>
          </p:nvSpPr>
          <p:spPr bwMode="auto">
            <a:xfrm>
              <a:off x="1881" y="12064"/>
              <a:ext cx="1440" cy="4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Aft>
                  <a:spcPts val="600"/>
                </a:spcAft>
              </a:pPr>
              <a:r>
                <a:rPr lang="pl-PL" altLang="pl-PL" sz="1200">
                  <a:solidFill>
                    <a:prstClr val="black"/>
                  </a:solidFill>
                  <a:latin typeface="Arial" charset="0"/>
                </a:rPr>
                <a:t>długa pozycja</a:t>
              </a:r>
            </a:p>
          </p:txBody>
        </p:sp>
        <p:sp>
          <p:nvSpPr>
            <p:cNvPr id="9235" name="Text Box 12"/>
            <p:cNvSpPr txBox="1">
              <a:spLocks noChangeArrowheads="1"/>
            </p:cNvSpPr>
            <p:nvPr/>
          </p:nvSpPr>
          <p:spPr bwMode="auto">
            <a:xfrm>
              <a:off x="3321" y="10264"/>
              <a:ext cx="5220" cy="7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pl-PL" altLang="pl-PL" sz="1200">
                  <a:solidFill>
                    <a:prstClr val="black"/>
                  </a:solidFill>
                  <a:latin typeface="Arial" charset="0"/>
                </a:rPr>
                <a:t>I okres rozliczeniowy</a:t>
              </a:r>
            </a:p>
            <a:p>
              <a:pPr eaLnBrk="1" hangingPunct="1">
                <a:spcAft>
                  <a:spcPts val="600"/>
                </a:spcAft>
              </a:pPr>
              <a:r>
                <a:rPr lang="pl-PL" altLang="pl-PL" sz="1300">
                  <a:solidFill>
                    <a:prstClr val="black"/>
                  </a:solidFill>
                  <a:latin typeface="Arial" charset="0"/>
                </a:rPr>
                <a:t>w. kontraktu </a:t>
              </a:r>
              <a:r>
                <a:rPr lang="pl-PL" altLang="pl-PL" sz="1300">
                  <a:solidFill>
                    <a:prstClr val="black"/>
                  </a:solidFill>
                  <a:latin typeface="Arial" charset="0"/>
                  <a:sym typeface="Symbol" pitchFamily="18" charset="2"/>
                </a:rPr>
                <a:t></a:t>
              </a:r>
              <a:r>
                <a:rPr lang="pl-PL" altLang="pl-PL" sz="1300">
                  <a:solidFill>
                    <a:prstClr val="black"/>
                  </a:solidFill>
                  <a:latin typeface="Arial" charset="0"/>
                </a:rPr>
                <a:t> (stopa rynkowa - kupon swap)</a:t>
              </a:r>
            </a:p>
            <a:p>
              <a:pPr eaLnBrk="1" hangingPunct="1"/>
              <a:endParaRPr lang="pl-PL" altLang="pl-PL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236" name="Text Box 13"/>
            <p:cNvSpPr txBox="1">
              <a:spLocks noChangeArrowheads="1"/>
            </p:cNvSpPr>
            <p:nvPr/>
          </p:nvSpPr>
          <p:spPr bwMode="auto">
            <a:xfrm>
              <a:off x="1959" y="13659"/>
              <a:ext cx="1620" cy="46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Aft>
                  <a:spcPts val="600"/>
                </a:spcAft>
              </a:pPr>
              <a:r>
                <a:rPr lang="pl-PL" altLang="pl-PL" sz="1400">
                  <a:solidFill>
                    <a:prstClr val="black"/>
                  </a:solidFill>
                  <a:latin typeface="Arial" charset="0"/>
                </a:rPr>
                <a:t>długa pozycja</a:t>
              </a:r>
            </a:p>
          </p:txBody>
        </p:sp>
        <p:sp>
          <p:nvSpPr>
            <p:cNvPr id="9237" name="Text Box 14"/>
            <p:cNvSpPr txBox="1">
              <a:spLocks noChangeArrowheads="1"/>
            </p:cNvSpPr>
            <p:nvPr/>
          </p:nvSpPr>
          <p:spPr bwMode="auto">
            <a:xfrm>
              <a:off x="8541" y="13504"/>
              <a:ext cx="162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Aft>
                  <a:spcPts val="600"/>
                </a:spcAft>
              </a:pPr>
              <a:r>
                <a:rPr lang="pl-PL" altLang="pl-PL" sz="1200">
                  <a:solidFill>
                    <a:prstClr val="black"/>
                  </a:solidFill>
                  <a:latin typeface="Arial" charset="0"/>
                </a:rPr>
                <a:t>krótka pozycja</a:t>
              </a:r>
            </a:p>
          </p:txBody>
        </p:sp>
        <p:sp>
          <p:nvSpPr>
            <p:cNvPr id="9238" name="Text Box 15"/>
            <p:cNvSpPr txBox="1">
              <a:spLocks noChangeArrowheads="1"/>
            </p:cNvSpPr>
            <p:nvPr/>
          </p:nvSpPr>
          <p:spPr bwMode="auto">
            <a:xfrm>
              <a:off x="3321" y="12964"/>
              <a:ext cx="5220" cy="7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pl-PL" altLang="pl-PL" sz="1200">
                  <a:solidFill>
                    <a:prstClr val="black"/>
                  </a:solidFill>
                  <a:latin typeface="Arial" charset="0"/>
                </a:rPr>
                <a:t>III okres rozliczeniowy</a:t>
              </a:r>
            </a:p>
            <a:p>
              <a:pPr eaLnBrk="1" hangingPunct="1"/>
              <a:r>
                <a:rPr lang="pl-PL" altLang="pl-PL" sz="1200">
                  <a:solidFill>
                    <a:prstClr val="black"/>
                  </a:solidFill>
                  <a:latin typeface="Arial" charset="0"/>
                </a:rPr>
                <a:t>w. kontraktu </a:t>
              </a:r>
              <a:r>
                <a:rPr lang="pl-PL" altLang="pl-PL" sz="1200">
                  <a:solidFill>
                    <a:prstClr val="black"/>
                  </a:solidFill>
                  <a:latin typeface="Arial" charset="0"/>
                  <a:sym typeface="Symbol" pitchFamily="18" charset="2"/>
                </a:rPr>
                <a:t></a:t>
              </a:r>
              <a:r>
                <a:rPr lang="pl-PL" altLang="pl-PL" sz="1200">
                  <a:solidFill>
                    <a:prstClr val="black"/>
                  </a:solidFill>
                  <a:latin typeface="Arial" charset="0"/>
                </a:rPr>
                <a:t> (stopa rynkowa - kupon swap)</a:t>
              </a:r>
              <a:endParaRPr lang="pl-PL" altLang="pl-PL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239" name="Text Box 16"/>
            <p:cNvSpPr txBox="1">
              <a:spLocks noChangeArrowheads="1"/>
            </p:cNvSpPr>
            <p:nvPr/>
          </p:nvSpPr>
          <p:spPr bwMode="auto">
            <a:xfrm>
              <a:off x="3141" y="11524"/>
              <a:ext cx="5400" cy="7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pl-PL" altLang="pl-PL" sz="1200">
                  <a:solidFill>
                    <a:prstClr val="black"/>
                  </a:solidFill>
                  <a:latin typeface="Arial" charset="0"/>
                </a:rPr>
                <a:t>II okres rozliczeniowy</a:t>
              </a:r>
            </a:p>
            <a:p>
              <a:pPr eaLnBrk="1" hangingPunct="1"/>
              <a:r>
                <a:rPr lang="pl-PL" altLang="pl-PL" sz="1200">
                  <a:solidFill>
                    <a:prstClr val="black"/>
                  </a:solidFill>
                  <a:latin typeface="Arial" charset="0"/>
                </a:rPr>
                <a:t>w. kontraktu  </a:t>
              </a:r>
              <a:r>
                <a:rPr lang="pl-PL" altLang="pl-PL" sz="1200">
                  <a:solidFill>
                    <a:prstClr val="black"/>
                  </a:solidFill>
                  <a:latin typeface="Arial" charset="0"/>
                  <a:sym typeface="Symbol" pitchFamily="18" charset="2"/>
                </a:rPr>
                <a:t></a:t>
              </a:r>
              <a:r>
                <a:rPr lang="pl-PL" altLang="pl-PL" sz="1200">
                  <a:solidFill>
                    <a:prstClr val="black"/>
                  </a:solidFill>
                  <a:latin typeface="Arial" charset="0"/>
                </a:rPr>
                <a:t> (kupon swap -stopa rynkowa) </a:t>
              </a:r>
              <a:endParaRPr lang="pl-PL" altLang="pl-PL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240" name="Line 17"/>
            <p:cNvSpPr>
              <a:spLocks noChangeShapeType="1"/>
            </p:cNvSpPr>
            <p:nvPr/>
          </p:nvSpPr>
          <p:spPr bwMode="auto">
            <a:xfrm>
              <a:off x="2961" y="7024"/>
              <a:ext cx="0" cy="2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9241" name="Line 18"/>
            <p:cNvSpPr>
              <a:spLocks noChangeShapeType="1"/>
            </p:cNvSpPr>
            <p:nvPr/>
          </p:nvSpPr>
          <p:spPr bwMode="auto">
            <a:xfrm>
              <a:off x="4401" y="7204"/>
              <a:ext cx="0" cy="2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9242" name="Text Box 19"/>
            <p:cNvSpPr txBox="1">
              <a:spLocks noChangeArrowheads="1"/>
            </p:cNvSpPr>
            <p:nvPr/>
          </p:nvSpPr>
          <p:spPr bwMode="auto">
            <a:xfrm>
              <a:off x="8361" y="7924"/>
              <a:ext cx="216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Aft>
                  <a:spcPts val="600"/>
                </a:spcAft>
              </a:pPr>
              <a:r>
                <a:rPr lang="pl-PL" altLang="pl-PL" sz="1300">
                  <a:solidFill>
                    <a:prstClr val="black"/>
                  </a:solidFill>
                  <a:latin typeface="Arial" charset="0"/>
                </a:rPr>
                <a:t>kupon swapowy				</a:t>
              </a:r>
            </a:p>
            <a:p>
              <a:pPr eaLnBrk="1" hangingPunct="1"/>
              <a:endParaRPr lang="pl-PL" altLang="pl-PL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243" name="Text Box 20"/>
            <p:cNvSpPr txBox="1">
              <a:spLocks noChangeArrowheads="1"/>
            </p:cNvSpPr>
            <p:nvPr/>
          </p:nvSpPr>
          <p:spPr bwMode="auto">
            <a:xfrm>
              <a:off x="8361" y="7204"/>
              <a:ext cx="2160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pl-PL" altLang="pl-PL" sz="1200">
                  <a:solidFill>
                    <a:prstClr val="black"/>
                  </a:solidFill>
                  <a:latin typeface="Arial" charset="0"/>
                </a:rPr>
                <a:t>stopa rynkowa</a:t>
              </a:r>
            </a:p>
            <a:p>
              <a:pPr eaLnBrk="1" hangingPunct="1"/>
              <a:endParaRPr lang="pl-PL" altLang="pl-PL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244" name="Line 21"/>
            <p:cNvSpPr>
              <a:spLocks noChangeShapeType="1"/>
            </p:cNvSpPr>
            <p:nvPr/>
          </p:nvSpPr>
          <p:spPr bwMode="auto">
            <a:xfrm>
              <a:off x="2961" y="10984"/>
              <a:ext cx="55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9245" name="Line 22"/>
            <p:cNvSpPr>
              <a:spLocks noChangeShapeType="1"/>
            </p:cNvSpPr>
            <p:nvPr/>
          </p:nvSpPr>
          <p:spPr bwMode="auto">
            <a:xfrm>
              <a:off x="2961" y="13684"/>
              <a:ext cx="55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>
                <a:solidFill>
                  <a:prstClr val="black"/>
                </a:solidFill>
              </a:endParaRPr>
            </a:p>
          </p:txBody>
        </p:sp>
        <p:sp>
          <p:nvSpPr>
            <p:cNvPr id="9246" name="Line 23"/>
            <p:cNvSpPr>
              <a:spLocks noChangeShapeType="1"/>
            </p:cNvSpPr>
            <p:nvPr/>
          </p:nvSpPr>
          <p:spPr bwMode="auto">
            <a:xfrm>
              <a:off x="2961" y="9904"/>
              <a:ext cx="63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>
                <a:solidFill>
                  <a:prstClr val="black"/>
                </a:solidFill>
              </a:endParaRPr>
            </a:p>
          </p:txBody>
        </p:sp>
      </p:grpSp>
      <p:sp>
        <p:nvSpPr>
          <p:cNvPr id="9221" name="Line 24"/>
          <p:cNvSpPr>
            <a:spLocks noChangeShapeType="1"/>
          </p:cNvSpPr>
          <p:nvPr/>
        </p:nvSpPr>
        <p:spPr bwMode="auto">
          <a:xfrm>
            <a:off x="5867400" y="227647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>
              <a:solidFill>
                <a:prstClr val="black"/>
              </a:solidFill>
            </a:endParaRPr>
          </a:p>
        </p:txBody>
      </p:sp>
      <p:sp>
        <p:nvSpPr>
          <p:cNvPr id="9222" name="Text Box 25"/>
          <p:cNvSpPr txBox="1">
            <a:spLocks noChangeArrowheads="1"/>
          </p:cNvSpPr>
          <p:nvPr/>
        </p:nvSpPr>
        <p:spPr bwMode="auto">
          <a:xfrm>
            <a:off x="3203575" y="1916113"/>
            <a:ext cx="358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pl-PL">
                <a:solidFill>
                  <a:prstClr val="black"/>
                </a:solidFill>
                <a:latin typeface="Arial" charset="0"/>
              </a:rPr>
              <a:t>I</a:t>
            </a:r>
          </a:p>
        </p:txBody>
      </p:sp>
      <p:sp>
        <p:nvSpPr>
          <p:cNvPr id="9223" name="Text Box 26"/>
          <p:cNvSpPr txBox="1">
            <a:spLocks noChangeArrowheads="1"/>
          </p:cNvSpPr>
          <p:nvPr/>
        </p:nvSpPr>
        <p:spPr bwMode="auto">
          <a:xfrm>
            <a:off x="4427538" y="1916113"/>
            <a:ext cx="43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pl-PL">
                <a:solidFill>
                  <a:prstClr val="black"/>
                </a:solidFill>
                <a:latin typeface="Arial" charset="0"/>
              </a:rPr>
              <a:t>II</a:t>
            </a:r>
          </a:p>
        </p:txBody>
      </p:sp>
      <p:sp>
        <p:nvSpPr>
          <p:cNvPr id="9224" name="Text Box 27"/>
          <p:cNvSpPr txBox="1">
            <a:spLocks noChangeArrowheads="1"/>
          </p:cNvSpPr>
          <p:nvPr/>
        </p:nvSpPr>
        <p:spPr bwMode="auto">
          <a:xfrm>
            <a:off x="5775325" y="1700213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l-PL" altLang="pl-P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225" name="Text Box 28"/>
          <p:cNvSpPr txBox="1">
            <a:spLocks noChangeArrowheads="1"/>
          </p:cNvSpPr>
          <p:nvPr/>
        </p:nvSpPr>
        <p:spPr bwMode="auto">
          <a:xfrm>
            <a:off x="5580063" y="1916113"/>
            <a:ext cx="503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pl-PL">
                <a:solidFill>
                  <a:prstClr val="black"/>
                </a:solidFill>
                <a:latin typeface="Arial" charset="0"/>
              </a:rPr>
              <a:t>III</a:t>
            </a:r>
          </a:p>
        </p:txBody>
      </p:sp>
      <p:sp>
        <p:nvSpPr>
          <p:cNvPr id="9226" name="Text Box 29"/>
          <p:cNvSpPr txBox="1">
            <a:spLocks noChangeArrowheads="1"/>
          </p:cNvSpPr>
          <p:nvPr/>
        </p:nvSpPr>
        <p:spPr bwMode="auto">
          <a:xfrm>
            <a:off x="6629400" y="5257800"/>
            <a:ext cx="11572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pl-PL" altLang="pl-PL" sz="1200">
                <a:solidFill>
                  <a:prstClr val="black"/>
                </a:solidFill>
                <a:latin typeface="Arial" charset="0"/>
              </a:rPr>
              <a:t>krótka pozycja</a:t>
            </a:r>
          </a:p>
        </p:txBody>
      </p:sp>
      <p:sp>
        <p:nvSpPr>
          <p:cNvPr id="9227" name="Line 30"/>
          <p:cNvSpPr>
            <a:spLocks noChangeShapeType="1"/>
          </p:cNvSpPr>
          <p:nvPr/>
        </p:nvSpPr>
        <p:spPr bwMode="auto">
          <a:xfrm>
            <a:off x="2362200" y="53340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59547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/>
          <p:cNvSpPr>
            <a:spLocks noGrp="1"/>
          </p:cNvSpPr>
          <p:nvPr>
            <p:ph type="title"/>
          </p:nvPr>
        </p:nvSpPr>
        <p:spPr>
          <a:xfrm>
            <a:off x="1057275" y="571500"/>
            <a:ext cx="8086725" cy="7477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altLang="pl-PL" smtClean="0"/>
              <a:t>Zabezpiecznia kontraktem swap</a:t>
            </a:r>
            <a:endParaRPr lang="en-US" altLang="pl-PL" smtClean="0"/>
          </a:p>
        </p:txBody>
      </p:sp>
      <p:sp>
        <p:nvSpPr>
          <p:cNvPr id="10243" name="Symbol zastępczy zawartości 2"/>
          <p:cNvSpPr>
            <a:spLocks noGrp="1"/>
          </p:cNvSpPr>
          <p:nvPr>
            <p:ph idx="1"/>
          </p:nvPr>
        </p:nvSpPr>
        <p:spPr>
          <a:xfrm>
            <a:off x="642938" y="2017713"/>
            <a:ext cx="8312150" cy="4114800"/>
          </a:xfrm>
        </p:spPr>
        <p:txBody>
          <a:bodyPr/>
          <a:lstStyle/>
          <a:p>
            <a:pPr eaLnBrk="1" hangingPunct="1"/>
            <a:r>
              <a:rPr lang="pl-PL" altLang="pl-PL" dirty="0" smtClean="0"/>
              <a:t>Zabezpieczający </a:t>
            </a:r>
            <a:r>
              <a:rPr lang="pl-PL" altLang="pl-PL" dirty="0" err="1" smtClean="0"/>
              <a:t>swap’em</a:t>
            </a:r>
            <a:r>
              <a:rPr lang="pl-PL" altLang="pl-PL" dirty="0" smtClean="0"/>
              <a:t> swoją pozycję na spot zwany jest „stałą nogą” (</a:t>
            </a:r>
            <a:r>
              <a:rPr lang="pl-PL" altLang="pl-PL" i="1" dirty="0" err="1" smtClean="0"/>
              <a:t>fixed</a:t>
            </a:r>
            <a:r>
              <a:rPr lang="pl-PL" altLang="pl-PL" i="1" dirty="0" smtClean="0"/>
              <a:t> leg</a:t>
            </a:r>
            <a:endParaRPr lang="pl-PL" altLang="pl-PL" dirty="0" smtClean="0"/>
          </a:p>
          <a:p>
            <a:pPr eaLnBrk="1" hangingPunct="1"/>
            <a:r>
              <a:rPr lang="pl-PL" altLang="pl-PL" dirty="0" smtClean="0"/>
              <a:t>Jego partnera określa się jako „ruchoma noga” (</a:t>
            </a:r>
            <a:r>
              <a:rPr lang="pl-PL" altLang="pl-PL" i="1" dirty="0" err="1" smtClean="0"/>
              <a:t>floating</a:t>
            </a:r>
            <a:r>
              <a:rPr lang="pl-PL" altLang="pl-PL" i="1" dirty="0" smtClean="0"/>
              <a:t> leg</a:t>
            </a:r>
            <a:r>
              <a:rPr lang="pl-PL" altLang="pl-PL" dirty="0" smtClean="0"/>
              <a:t>)</a:t>
            </a:r>
          </a:p>
          <a:p>
            <a:pPr eaLnBrk="1" hangingPunct="1"/>
            <a:r>
              <a:rPr lang="pl-PL" altLang="pl-PL" dirty="0" smtClean="0"/>
              <a:t>Zabezpieczana jest zarówno krótka jak i długa pozycja kasowa (np. kredyt lub depozyt międzybankowy)</a:t>
            </a:r>
            <a:endParaRPr lang="en-US" altLang="pl-PL" dirty="0" smtClean="0"/>
          </a:p>
        </p:txBody>
      </p:sp>
      <p:sp>
        <p:nvSpPr>
          <p:cNvPr id="10244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23FC66A-687F-4192-BB12-BAAD1D8C4E69}" type="slidenum">
              <a:rPr lang="pl-PL" altLang="pl-PL" smtClean="0">
                <a:solidFill>
                  <a:prstClr val="black"/>
                </a:solidFill>
              </a:rPr>
              <a:pPr eaLnBrk="1" hangingPunct="1"/>
              <a:t>57</a:t>
            </a:fld>
            <a:endParaRPr lang="pl-PL" altLang="pl-PL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086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Podstawowe rodzaje papierów dłużnych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Bony. Papiery o zapadalności do jednego roku. W zależności od emitenta wyróżnia się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- bony skarbowe, emitowane przez skarb państwa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- bony pieniężne, emitowane przez bank centralny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- bony komercyjne (</a:t>
            </a:r>
            <a:r>
              <a:rPr lang="pl-PL" i="1" dirty="0" err="1" smtClean="0"/>
              <a:t>commerial</a:t>
            </a:r>
            <a:r>
              <a:rPr lang="pl-PL" i="1" dirty="0" smtClean="0"/>
              <a:t> </a:t>
            </a:r>
            <a:r>
              <a:rPr lang="pl-PL" i="1" dirty="0" err="1" smtClean="0"/>
              <a:t>papers</a:t>
            </a:r>
            <a:r>
              <a:rPr lang="pl-PL" i="1" dirty="0" smtClean="0"/>
              <a:t>)</a:t>
            </a:r>
            <a:endParaRPr lang="pl-PL" dirty="0" smtClean="0"/>
          </a:p>
          <a:p>
            <a:r>
              <a:rPr lang="pl-PL" dirty="0" smtClean="0"/>
              <a:t>Noty (</a:t>
            </a:r>
            <a:r>
              <a:rPr lang="pl-PL" i="1" dirty="0" smtClean="0"/>
              <a:t>Notes</a:t>
            </a:r>
            <a:r>
              <a:rPr lang="pl-PL" dirty="0" smtClean="0"/>
              <a:t>). Kategoria występująca praktycznie tylko w USA. Zapadalność 1-5 lat</a:t>
            </a:r>
          </a:p>
          <a:p>
            <a:r>
              <a:rPr lang="pl-PL" dirty="0" smtClean="0"/>
              <a:t>Obligacje – zapadalność powyżej jednego roku. W USA papiery dłużne powyżej 5 lat - </a:t>
            </a:r>
            <a:r>
              <a:rPr lang="pl-PL" i="1" dirty="0" err="1" smtClean="0"/>
              <a:t>bonds</a:t>
            </a:r>
            <a:endParaRPr lang="pl-PL" i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3418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Ryzyka związane z papierami dłużnymi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Ryzyko kredytowe – niebezpieczeństwo braku wypłaty kwoty kapitałowej obligacji lub kuponu</a:t>
            </a:r>
          </a:p>
          <a:p>
            <a:r>
              <a:rPr lang="pl-PL" dirty="0" smtClean="0"/>
              <a:t>Ryzyko stopy procentowej – ryzyko spadku ceny w związku  ze zmianami stóp procentowych na rynku</a:t>
            </a:r>
          </a:p>
          <a:p>
            <a:r>
              <a:rPr lang="pl-PL" dirty="0" smtClean="0"/>
              <a:t>Ryzyko płynności – trudności z uzyskanie racjonalnej ceny w przypadku potrzeby spieniężenia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8182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Rating papierów dłużnych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Rating obligacji jest szczególnie ważny dla banków, wpływa na ocenę ich aktywów, a tym samym na wielkość utrzymywanej rezerwy</a:t>
            </a:r>
          </a:p>
          <a:p>
            <a:r>
              <a:rPr lang="pl-PL" dirty="0" smtClean="0"/>
              <a:t>W zasadzie rating jest sosowany do obligacji, dla bonów nie ma w zasadzie sensu</a:t>
            </a:r>
          </a:p>
          <a:p>
            <a:r>
              <a:rPr lang="pl-PL" dirty="0" smtClean="0"/>
              <a:t>Jest kilka agencji ratingowych, dla papierów krajowych w Polsce najwięcej klasyfikacji przeprowadza </a:t>
            </a:r>
            <a:r>
              <a:rPr lang="pl-PL" dirty="0" err="1" smtClean="0"/>
              <a:t>FitchRating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5903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Poziomy ryzyka Fitch Rating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8748464" cy="4968552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AAA(</a:t>
            </a:r>
            <a:r>
              <a:rPr lang="pl-PL" sz="2800" b="1" dirty="0" err="1" smtClean="0"/>
              <a:t>pol</a:t>
            </a:r>
            <a:r>
              <a:rPr lang="pl-PL" sz="2800" b="1" dirty="0" smtClean="0"/>
              <a:t>)</a:t>
            </a:r>
            <a:r>
              <a:rPr lang="pl-PL" sz="2800" dirty="0" smtClean="0"/>
              <a:t> „najniższe” ryzyko kredytowego, w porównaniu ze wszystkimi innymi emitentami i emisjami występującymi w Polsce. </a:t>
            </a:r>
          </a:p>
          <a:p>
            <a:r>
              <a:rPr lang="pl-PL" sz="2800" b="1" dirty="0" smtClean="0"/>
              <a:t>AA(</a:t>
            </a:r>
            <a:r>
              <a:rPr lang="pl-PL" sz="2800" b="1" dirty="0" err="1" smtClean="0"/>
              <a:t>pol</a:t>
            </a:r>
            <a:r>
              <a:rPr lang="pl-PL" sz="2800" b="1" dirty="0" smtClean="0"/>
              <a:t>)</a:t>
            </a:r>
            <a:r>
              <a:rPr lang="pl-PL" sz="2800" dirty="0" smtClean="0"/>
              <a:t> ryzyko nieznacznie wyższe od najwyżej notowani w Polsce emitentów i  emisje </a:t>
            </a:r>
          </a:p>
          <a:p>
            <a:r>
              <a:rPr lang="pl-PL" sz="2800" b="1" dirty="0" smtClean="0"/>
              <a:t>A(</a:t>
            </a:r>
            <a:r>
              <a:rPr lang="pl-PL" sz="2800" b="1" dirty="0" err="1" smtClean="0"/>
              <a:t>pol</a:t>
            </a:r>
            <a:r>
              <a:rPr lang="pl-PL" sz="2800" b="1" dirty="0" smtClean="0"/>
              <a:t>) </a:t>
            </a:r>
            <a:r>
              <a:rPr lang="pl-PL" sz="2800" dirty="0" smtClean="0"/>
              <a:t>niskie ryzyko w porównaniu z innymi występującymi w Polsce. Emitent jest jednak bardziej podatny na zmiany otoczenia w porównaniu w porównaniu do  emitentów  z wyższych kategorii ratingu. </a:t>
            </a:r>
          </a:p>
          <a:p>
            <a:r>
              <a:rPr lang="pl-PL" sz="2800" b="1" dirty="0" smtClean="0"/>
              <a:t>BBB(</a:t>
            </a:r>
            <a:r>
              <a:rPr lang="pl-PL" sz="2800" b="1" dirty="0" err="1" smtClean="0"/>
              <a:t>pol</a:t>
            </a:r>
            <a:r>
              <a:rPr lang="pl-PL" sz="2800" b="1" dirty="0" smtClean="0"/>
              <a:t>)</a:t>
            </a:r>
            <a:r>
              <a:rPr lang="pl-PL" sz="2800" dirty="0" smtClean="0"/>
              <a:t> średnie ryzyko w porównaniu z innymi  w Polsce.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9DEE-D341-45B1-9B8E-91EF7B4C1578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119775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3255</Words>
  <Application>Microsoft Office PowerPoint</Application>
  <PresentationFormat>Pokaz na ekranie (4:3)</PresentationFormat>
  <Paragraphs>379</Paragraphs>
  <Slides>57</Slides>
  <Notes>1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57</vt:i4>
      </vt:variant>
    </vt:vector>
  </HeadingPairs>
  <TitlesOfParts>
    <vt:vector size="59" baseType="lpstr">
      <vt:lpstr>Motyw pakietu Office</vt:lpstr>
      <vt:lpstr>Równanie</vt:lpstr>
      <vt:lpstr>Zaawansowana analiza instrumentów dłużnych</vt:lpstr>
      <vt:lpstr>Kredyt. Pożyczka</vt:lpstr>
      <vt:lpstr>„Banki inwestycyjne”</vt:lpstr>
      <vt:lpstr>Kredyt, pożyczka vs papier dłużny</vt:lpstr>
      <vt:lpstr>Ustawy regulujące obrót i emisje papierów dłużnych</vt:lpstr>
      <vt:lpstr>Podstawowe rodzaje papierów dłużnych</vt:lpstr>
      <vt:lpstr>Ryzyka związane z papierami dłużnymi</vt:lpstr>
      <vt:lpstr>Rating papierów dłużnych</vt:lpstr>
      <vt:lpstr>Poziomy ryzyka Fitch Rating</vt:lpstr>
      <vt:lpstr>Poziomy ryzyka Fitch Rating cd.</vt:lpstr>
      <vt:lpstr>Obligacja. Wyznaczniki serii</vt:lpstr>
      <vt:lpstr>Zapadalność</vt:lpstr>
      <vt:lpstr>Kupon</vt:lpstr>
      <vt:lpstr>Główni emitenci papierów dłużnych</vt:lpstr>
      <vt:lpstr>Obligacje hipoteczne</vt:lpstr>
      <vt:lpstr>Obligacje MBS</vt:lpstr>
      <vt:lpstr>System amerykański. Obligacje Fannie Mae i Freddie Mac</vt:lpstr>
      <vt:lpstr>System amerykański cd.</vt:lpstr>
      <vt:lpstr>Zadania banku centralnego</vt:lpstr>
      <vt:lpstr>Realizacja celów – regulacja strumienia pieniądza w gospodarce</vt:lpstr>
      <vt:lpstr>Sposoby regulacji strumieniem pieniądza zasilającego gospodarkę </vt:lpstr>
      <vt:lpstr>Papiery banku centralnego</vt:lpstr>
      <vt:lpstr>Kredyty banku centralnego</vt:lpstr>
      <vt:lpstr>Inne rodzaje obligacji</vt:lpstr>
      <vt:lpstr>Płynność i rentowność w zależności od emitent</vt:lpstr>
      <vt:lpstr>Papiery rynku pieniężnego</vt:lpstr>
      <vt:lpstr>Weksel</vt:lpstr>
      <vt:lpstr>Obligacje katastroficzne (CAT)</vt:lpstr>
      <vt:lpstr>CDO. Collateralised Debt Obligation</vt:lpstr>
      <vt:lpstr>Certyfikat depozytowy (CD)</vt:lpstr>
      <vt:lpstr>Rynek pierwotny obligacji i bonów pieniężnych</vt:lpstr>
      <vt:lpstr>Obrót papierami dłużnymi</vt:lpstr>
      <vt:lpstr>Cena papieru dłużnego</vt:lpstr>
      <vt:lpstr>Rentowność YTM</vt:lpstr>
      <vt:lpstr>Praktyczne obliczanie rentowości i ceny papieru dłużnego</vt:lpstr>
      <vt:lpstr>Cena a rentowność</vt:lpstr>
      <vt:lpstr>Znaczenie rentowności YTM</vt:lpstr>
      <vt:lpstr>Rentowność a zapadalność</vt:lpstr>
      <vt:lpstr>Normalna stopa rentowności</vt:lpstr>
      <vt:lpstr>Odwrócona stopa rentowności</vt:lpstr>
      <vt:lpstr>Duracja</vt:lpstr>
      <vt:lpstr>Ogólny wzór na duracje</vt:lpstr>
      <vt:lpstr>Przykład obliczania duracji</vt:lpstr>
      <vt:lpstr>Od czego zależy duracja</vt:lpstr>
      <vt:lpstr>Duracja portfela obligacji</vt:lpstr>
      <vt:lpstr>Zarządzanie papierami dłużnymi</vt:lpstr>
      <vt:lpstr>Serie obligacji, współczynniki konwersji</vt:lpstr>
      <vt:lpstr>Zasady konstrukcji współczynnika konwersji</vt:lpstr>
      <vt:lpstr>Wskaźniki rynku papierów dłużnych</vt:lpstr>
      <vt:lpstr>Forward</vt:lpstr>
      <vt:lpstr>Forward Rate Agreement (FRA)</vt:lpstr>
      <vt:lpstr>Przykład FRA</vt:lpstr>
      <vt:lpstr>Obliczanie FRA</vt:lpstr>
      <vt:lpstr>Swap</vt:lpstr>
      <vt:lpstr>Swap. Przykład</vt:lpstr>
      <vt:lpstr>Swap. Przykład cd.</vt:lpstr>
      <vt:lpstr>Zabezpiecznia kontraktem swap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Zaawansowana analiza instrumentów dłużnych</dc:title>
  <dc:creator>Windows User</dc:creator>
  <cp:lastModifiedBy>Windows User</cp:lastModifiedBy>
  <cp:revision>55</cp:revision>
  <dcterms:created xsi:type="dcterms:W3CDTF">2020-02-14T10:01:32Z</dcterms:created>
  <dcterms:modified xsi:type="dcterms:W3CDTF">2022-03-30T16:57:45Z</dcterms:modified>
</cp:coreProperties>
</file>